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45109"/>
    <p:restoredTop sz="97030"/>
  </p:normalViewPr>
  <p:slideViewPr>
    <p:cSldViewPr snapToGrid="0">
      <p:cViewPr varScale="1">
        <p:scale>
          <a:sx n="104" d="100"/>
          <a:sy n="104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187262-87B4-480F-8D89-F622AB8A0FE4}" type="doc">
      <dgm:prSet loTypeId="urn:microsoft.com/office/officeart/2005/8/layout/vList2" loCatId="list" qsTypeId="urn:microsoft.com/office/officeart/2005/8/quickstyle/simple5" qsCatId="simple" csTypeId="urn:microsoft.com/office/officeart/2005/8/colors/accent2_2" csCatId="accent2"/>
      <dgm:spPr/>
      <dgm:t>
        <a:bodyPr/>
        <a:lstStyle/>
        <a:p>
          <a:endParaRPr lang="en-US"/>
        </a:p>
      </dgm:t>
    </dgm:pt>
    <dgm:pt modelId="{C8DD6601-CEE4-495B-AD8D-1BD4A67C56A3}">
      <dgm:prSet/>
      <dgm:spPr/>
      <dgm:t>
        <a:bodyPr/>
        <a:lstStyle/>
        <a:p>
          <a:r>
            <a:rPr lang="en-US" b="1" dirty="0"/>
            <a:t>54% </a:t>
          </a:r>
          <a:r>
            <a:rPr lang="en-US" dirty="0"/>
            <a:t>of office workers experience neck pain due to inadequate seated posture</a:t>
          </a:r>
        </a:p>
      </dgm:t>
    </dgm:pt>
    <dgm:pt modelId="{B989D986-B427-4340-A2A0-80FA9F15ED88}" type="parTrans" cxnId="{131DCD81-5814-48E8-BBCD-18BAB9B8484C}">
      <dgm:prSet/>
      <dgm:spPr/>
      <dgm:t>
        <a:bodyPr/>
        <a:lstStyle/>
        <a:p>
          <a:endParaRPr lang="en-US"/>
        </a:p>
      </dgm:t>
    </dgm:pt>
    <dgm:pt modelId="{F65A24AE-70A0-437C-A394-5776DFADAEEB}" type="sibTrans" cxnId="{131DCD81-5814-48E8-BBCD-18BAB9B8484C}">
      <dgm:prSet/>
      <dgm:spPr/>
      <dgm:t>
        <a:bodyPr/>
        <a:lstStyle/>
        <a:p>
          <a:endParaRPr lang="en-US"/>
        </a:p>
      </dgm:t>
    </dgm:pt>
    <dgm:pt modelId="{E0EE3BF3-2824-47FC-8A13-7F445E4AAC20}">
      <dgm:prSet/>
      <dgm:spPr/>
      <dgm:t>
        <a:bodyPr/>
        <a:lstStyle/>
        <a:p>
          <a:r>
            <a:rPr lang="en-US" dirty="0"/>
            <a:t>Low back pain is the </a:t>
          </a:r>
          <a:r>
            <a:rPr lang="en-US" b="1" dirty="0"/>
            <a:t>leading</a:t>
          </a:r>
          <a:r>
            <a:rPr lang="en-US" dirty="0"/>
            <a:t> cause of disability across the globe</a:t>
          </a:r>
        </a:p>
      </dgm:t>
    </dgm:pt>
    <dgm:pt modelId="{045E3D11-9B99-4C9A-9019-2E2C20196D50}" type="parTrans" cxnId="{EC973338-915B-4706-B643-D44DC1236713}">
      <dgm:prSet/>
      <dgm:spPr/>
      <dgm:t>
        <a:bodyPr/>
        <a:lstStyle/>
        <a:p>
          <a:endParaRPr lang="en-US"/>
        </a:p>
      </dgm:t>
    </dgm:pt>
    <dgm:pt modelId="{5603F75C-82D5-4EA6-BCF9-59D75F5BDA55}" type="sibTrans" cxnId="{EC973338-915B-4706-B643-D44DC1236713}">
      <dgm:prSet/>
      <dgm:spPr/>
      <dgm:t>
        <a:bodyPr/>
        <a:lstStyle/>
        <a:p>
          <a:endParaRPr lang="en-US"/>
        </a:p>
      </dgm:t>
    </dgm:pt>
    <dgm:pt modelId="{5BD6A5C0-F9C0-492D-B8F4-36F866BCF622}">
      <dgm:prSet/>
      <dgm:spPr/>
      <dgm:t>
        <a:bodyPr/>
        <a:lstStyle/>
        <a:p>
          <a:r>
            <a:rPr lang="en-US" b="1" dirty="0"/>
            <a:t>80% </a:t>
          </a:r>
          <a:r>
            <a:rPr lang="en-US" dirty="0"/>
            <a:t>of people will experience debilitating lower back pain during their lifetime.</a:t>
          </a:r>
        </a:p>
      </dgm:t>
    </dgm:pt>
    <dgm:pt modelId="{E62DE873-0E09-47A3-B575-A600CF6590CC}" type="parTrans" cxnId="{BC3DD3AE-68FC-47A8-A102-CC02CF330554}">
      <dgm:prSet/>
      <dgm:spPr/>
      <dgm:t>
        <a:bodyPr/>
        <a:lstStyle/>
        <a:p>
          <a:endParaRPr lang="en-US"/>
        </a:p>
      </dgm:t>
    </dgm:pt>
    <dgm:pt modelId="{F6320EDB-AD70-4E07-9D39-340DA0FD1B93}" type="sibTrans" cxnId="{BC3DD3AE-68FC-47A8-A102-CC02CF330554}">
      <dgm:prSet/>
      <dgm:spPr/>
      <dgm:t>
        <a:bodyPr/>
        <a:lstStyle/>
        <a:p>
          <a:endParaRPr lang="en-US"/>
        </a:p>
      </dgm:t>
    </dgm:pt>
    <dgm:pt modelId="{160B2212-8C2F-AF47-AD95-4628B1A238FE}" type="pres">
      <dgm:prSet presAssocID="{AF187262-87B4-480F-8D89-F622AB8A0FE4}" presName="linear" presStyleCnt="0">
        <dgm:presLayoutVars>
          <dgm:animLvl val="lvl"/>
          <dgm:resizeHandles val="exact"/>
        </dgm:presLayoutVars>
      </dgm:prSet>
      <dgm:spPr/>
    </dgm:pt>
    <dgm:pt modelId="{93E68BA9-FEB5-1E4F-8DFA-CAC30AE75A41}" type="pres">
      <dgm:prSet presAssocID="{C8DD6601-CEE4-495B-AD8D-1BD4A67C56A3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B2DE307E-843E-9845-81F9-7C8B26665762}" type="pres">
      <dgm:prSet presAssocID="{F65A24AE-70A0-437C-A394-5776DFADAEEB}" presName="spacer" presStyleCnt="0"/>
      <dgm:spPr/>
    </dgm:pt>
    <dgm:pt modelId="{FB54BF98-606F-B74A-BA32-C0652456A20C}" type="pres">
      <dgm:prSet presAssocID="{E0EE3BF3-2824-47FC-8A13-7F445E4AAC20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70300DB-88E4-9440-80CC-071FB48C97E0}" type="pres">
      <dgm:prSet presAssocID="{5603F75C-82D5-4EA6-BCF9-59D75F5BDA55}" presName="spacer" presStyleCnt="0"/>
      <dgm:spPr/>
    </dgm:pt>
    <dgm:pt modelId="{3FAA5535-6734-E146-A489-3C6B73CBAC60}" type="pres">
      <dgm:prSet presAssocID="{5BD6A5C0-F9C0-492D-B8F4-36F866BCF62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C59B9A33-BE59-884A-BB07-2BABB017F30E}" type="presOf" srcId="{E0EE3BF3-2824-47FC-8A13-7F445E4AAC20}" destId="{FB54BF98-606F-B74A-BA32-C0652456A20C}" srcOrd="0" destOrd="0" presId="urn:microsoft.com/office/officeart/2005/8/layout/vList2"/>
    <dgm:cxn modelId="{EC973338-915B-4706-B643-D44DC1236713}" srcId="{AF187262-87B4-480F-8D89-F622AB8A0FE4}" destId="{E0EE3BF3-2824-47FC-8A13-7F445E4AAC20}" srcOrd="1" destOrd="0" parTransId="{045E3D11-9B99-4C9A-9019-2E2C20196D50}" sibTransId="{5603F75C-82D5-4EA6-BCF9-59D75F5BDA55}"/>
    <dgm:cxn modelId="{74BF7E6B-3CB7-8F4A-9D73-BDE9EF4F7655}" type="presOf" srcId="{C8DD6601-CEE4-495B-AD8D-1BD4A67C56A3}" destId="{93E68BA9-FEB5-1E4F-8DFA-CAC30AE75A41}" srcOrd="0" destOrd="0" presId="urn:microsoft.com/office/officeart/2005/8/layout/vList2"/>
    <dgm:cxn modelId="{131DCD81-5814-48E8-BBCD-18BAB9B8484C}" srcId="{AF187262-87B4-480F-8D89-F622AB8A0FE4}" destId="{C8DD6601-CEE4-495B-AD8D-1BD4A67C56A3}" srcOrd="0" destOrd="0" parTransId="{B989D986-B427-4340-A2A0-80FA9F15ED88}" sibTransId="{F65A24AE-70A0-437C-A394-5776DFADAEEB}"/>
    <dgm:cxn modelId="{4A9C7CA2-232B-244B-9F06-310538398960}" type="presOf" srcId="{5BD6A5C0-F9C0-492D-B8F4-36F866BCF622}" destId="{3FAA5535-6734-E146-A489-3C6B73CBAC60}" srcOrd="0" destOrd="0" presId="urn:microsoft.com/office/officeart/2005/8/layout/vList2"/>
    <dgm:cxn modelId="{BC3DD3AE-68FC-47A8-A102-CC02CF330554}" srcId="{AF187262-87B4-480F-8D89-F622AB8A0FE4}" destId="{5BD6A5C0-F9C0-492D-B8F4-36F866BCF622}" srcOrd="2" destOrd="0" parTransId="{E62DE873-0E09-47A3-B575-A600CF6590CC}" sibTransId="{F6320EDB-AD70-4E07-9D39-340DA0FD1B93}"/>
    <dgm:cxn modelId="{FB4E16D8-7FF1-6C46-A532-67CC459C6D32}" type="presOf" srcId="{AF187262-87B4-480F-8D89-F622AB8A0FE4}" destId="{160B2212-8C2F-AF47-AD95-4628B1A238FE}" srcOrd="0" destOrd="0" presId="urn:microsoft.com/office/officeart/2005/8/layout/vList2"/>
    <dgm:cxn modelId="{347BB020-97E4-8749-BE39-B62674D63702}" type="presParOf" srcId="{160B2212-8C2F-AF47-AD95-4628B1A238FE}" destId="{93E68BA9-FEB5-1E4F-8DFA-CAC30AE75A41}" srcOrd="0" destOrd="0" presId="urn:microsoft.com/office/officeart/2005/8/layout/vList2"/>
    <dgm:cxn modelId="{F528B2B6-A0FA-6445-9B96-D76004A7EF7A}" type="presParOf" srcId="{160B2212-8C2F-AF47-AD95-4628B1A238FE}" destId="{B2DE307E-843E-9845-81F9-7C8B26665762}" srcOrd="1" destOrd="0" presId="urn:microsoft.com/office/officeart/2005/8/layout/vList2"/>
    <dgm:cxn modelId="{F2EA8756-0D5B-9D4C-924A-4DE5D010B666}" type="presParOf" srcId="{160B2212-8C2F-AF47-AD95-4628B1A238FE}" destId="{FB54BF98-606F-B74A-BA32-C0652456A20C}" srcOrd="2" destOrd="0" presId="urn:microsoft.com/office/officeart/2005/8/layout/vList2"/>
    <dgm:cxn modelId="{EC22E60C-8884-924D-91C6-C82C1A0F5FA8}" type="presParOf" srcId="{160B2212-8C2F-AF47-AD95-4628B1A238FE}" destId="{870300DB-88E4-9440-80CC-071FB48C97E0}" srcOrd="3" destOrd="0" presId="urn:microsoft.com/office/officeart/2005/8/layout/vList2"/>
    <dgm:cxn modelId="{3AC2DD19-F7DA-9641-9CE2-39AE27FCAAAF}" type="presParOf" srcId="{160B2212-8C2F-AF47-AD95-4628B1A238FE}" destId="{3FAA5535-6734-E146-A489-3C6B73CBAC60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7B6D7EF-227E-46CA-9366-928D94D5CBE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6F6FBACD-08D5-49D5-A35C-A269BB8DF2E5}">
      <dgm:prSet/>
      <dgm:spPr/>
      <dgm:t>
        <a:bodyPr/>
        <a:lstStyle/>
        <a:p>
          <a:r>
            <a:rPr lang="en-US"/>
            <a:t>Posture Recommendations</a:t>
          </a:r>
        </a:p>
      </dgm:t>
    </dgm:pt>
    <dgm:pt modelId="{56A4FC17-EDF2-4668-972A-12B37BE09A27}" type="parTrans" cxnId="{D7E93ED4-0C3D-49FB-B10C-DF1258427F27}">
      <dgm:prSet/>
      <dgm:spPr/>
      <dgm:t>
        <a:bodyPr/>
        <a:lstStyle/>
        <a:p>
          <a:endParaRPr lang="en-US"/>
        </a:p>
      </dgm:t>
    </dgm:pt>
    <dgm:pt modelId="{F51DC2C8-BF64-4488-B744-5EFE773355EF}" type="sibTrans" cxnId="{D7E93ED4-0C3D-49FB-B10C-DF1258427F27}">
      <dgm:prSet/>
      <dgm:spPr/>
      <dgm:t>
        <a:bodyPr/>
        <a:lstStyle/>
        <a:p>
          <a:endParaRPr lang="en-US"/>
        </a:p>
      </dgm:t>
    </dgm:pt>
    <dgm:pt modelId="{7785CAE3-2AD8-4D53-89CB-1B7C942C06BE}">
      <dgm:prSet/>
      <dgm:spPr/>
      <dgm:t>
        <a:bodyPr/>
        <a:lstStyle/>
        <a:p>
          <a:r>
            <a:rPr lang="en-US"/>
            <a:t>Workout Recommendations</a:t>
          </a:r>
        </a:p>
      </dgm:t>
    </dgm:pt>
    <dgm:pt modelId="{34A24060-2E50-478C-B190-CA7A71A798AD}" type="parTrans" cxnId="{4EAA6E9E-6D2B-4D66-B6C4-9BDDCE22B2AB}">
      <dgm:prSet/>
      <dgm:spPr/>
      <dgm:t>
        <a:bodyPr/>
        <a:lstStyle/>
        <a:p>
          <a:endParaRPr lang="en-US"/>
        </a:p>
      </dgm:t>
    </dgm:pt>
    <dgm:pt modelId="{D01224CB-CB20-452E-BABE-6F0AF159D45D}" type="sibTrans" cxnId="{4EAA6E9E-6D2B-4D66-B6C4-9BDDCE22B2AB}">
      <dgm:prSet/>
      <dgm:spPr/>
      <dgm:t>
        <a:bodyPr/>
        <a:lstStyle/>
        <a:p>
          <a:endParaRPr lang="en-US"/>
        </a:p>
      </dgm:t>
    </dgm:pt>
    <dgm:pt modelId="{21931644-9F9E-4DB6-A505-D097B758A4E1}">
      <dgm:prSet/>
      <dgm:spPr/>
      <dgm:t>
        <a:bodyPr/>
        <a:lstStyle/>
        <a:p>
          <a:r>
            <a:rPr lang="en-US"/>
            <a:t>Object Detection Recommendations</a:t>
          </a:r>
        </a:p>
      </dgm:t>
    </dgm:pt>
    <dgm:pt modelId="{20DF817F-2CDA-4968-B0CE-DD767891A7DF}" type="parTrans" cxnId="{383A29E9-2CA5-42C0-8F38-278612BFD537}">
      <dgm:prSet/>
      <dgm:spPr/>
      <dgm:t>
        <a:bodyPr/>
        <a:lstStyle/>
        <a:p>
          <a:endParaRPr lang="en-US"/>
        </a:p>
      </dgm:t>
    </dgm:pt>
    <dgm:pt modelId="{7E1065D9-9BA3-45E7-BD1E-7A6616CBBACF}" type="sibTrans" cxnId="{383A29E9-2CA5-42C0-8F38-278612BFD537}">
      <dgm:prSet/>
      <dgm:spPr/>
      <dgm:t>
        <a:bodyPr/>
        <a:lstStyle/>
        <a:p>
          <a:endParaRPr lang="en-US"/>
        </a:p>
      </dgm:t>
    </dgm:pt>
    <dgm:pt modelId="{16B94D68-7297-2148-B4F4-67805BBE3B3C}" type="pres">
      <dgm:prSet presAssocID="{37B6D7EF-227E-46CA-9366-928D94D5CBE2}" presName="linear" presStyleCnt="0">
        <dgm:presLayoutVars>
          <dgm:animLvl val="lvl"/>
          <dgm:resizeHandles val="exact"/>
        </dgm:presLayoutVars>
      </dgm:prSet>
      <dgm:spPr/>
    </dgm:pt>
    <dgm:pt modelId="{506EC21A-E901-A341-B37C-6D39074C22B0}" type="pres">
      <dgm:prSet presAssocID="{6F6FBACD-08D5-49D5-A35C-A269BB8DF2E5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F0966C5-529B-0349-99CA-8F71A9B86326}" type="pres">
      <dgm:prSet presAssocID="{F51DC2C8-BF64-4488-B744-5EFE773355EF}" presName="spacer" presStyleCnt="0"/>
      <dgm:spPr/>
    </dgm:pt>
    <dgm:pt modelId="{1B93F7E8-9B50-FC41-9290-1D855EEB03B0}" type="pres">
      <dgm:prSet presAssocID="{7785CAE3-2AD8-4D53-89CB-1B7C942C06BE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71FD7855-33C8-E14A-8701-7814747713F4}" type="pres">
      <dgm:prSet presAssocID="{D01224CB-CB20-452E-BABE-6F0AF159D45D}" presName="spacer" presStyleCnt="0"/>
      <dgm:spPr/>
    </dgm:pt>
    <dgm:pt modelId="{121CE754-736D-1343-8E44-3C32B294603B}" type="pres">
      <dgm:prSet presAssocID="{21931644-9F9E-4DB6-A505-D097B758A4E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7419F1E-9844-4C40-998F-627B44F2A9D9}" type="presOf" srcId="{7785CAE3-2AD8-4D53-89CB-1B7C942C06BE}" destId="{1B93F7E8-9B50-FC41-9290-1D855EEB03B0}" srcOrd="0" destOrd="0" presId="urn:microsoft.com/office/officeart/2005/8/layout/vList2"/>
    <dgm:cxn modelId="{0E1A9B73-B81E-3842-9B8D-A4E304361DD1}" type="presOf" srcId="{37B6D7EF-227E-46CA-9366-928D94D5CBE2}" destId="{16B94D68-7297-2148-B4F4-67805BBE3B3C}" srcOrd="0" destOrd="0" presId="urn:microsoft.com/office/officeart/2005/8/layout/vList2"/>
    <dgm:cxn modelId="{6A09AE81-3067-8C4D-8956-EF0C24C6E59A}" type="presOf" srcId="{21931644-9F9E-4DB6-A505-D097B758A4E1}" destId="{121CE754-736D-1343-8E44-3C32B294603B}" srcOrd="0" destOrd="0" presId="urn:microsoft.com/office/officeart/2005/8/layout/vList2"/>
    <dgm:cxn modelId="{4EAA6E9E-6D2B-4D66-B6C4-9BDDCE22B2AB}" srcId="{37B6D7EF-227E-46CA-9366-928D94D5CBE2}" destId="{7785CAE3-2AD8-4D53-89CB-1B7C942C06BE}" srcOrd="1" destOrd="0" parTransId="{34A24060-2E50-478C-B190-CA7A71A798AD}" sibTransId="{D01224CB-CB20-452E-BABE-6F0AF159D45D}"/>
    <dgm:cxn modelId="{D7E93ED4-0C3D-49FB-B10C-DF1258427F27}" srcId="{37B6D7EF-227E-46CA-9366-928D94D5CBE2}" destId="{6F6FBACD-08D5-49D5-A35C-A269BB8DF2E5}" srcOrd="0" destOrd="0" parTransId="{56A4FC17-EDF2-4668-972A-12B37BE09A27}" sibTransId="{F51DC2C8-BF64-4488-B744-5EFE773355EF}"/>
    <dgm:cxn modelId="{383A29E9-2CA5-42C0-8F38-278612BFD537}" srcId="{37B6D7EF-227E-46CA-9366-928D94D5CBE2}" destId="{21931644-9F9E-4DB6-A505-D097B758A4E1}" srcOrd="2" destOrd="0" parTransId="{20DF817F-2CDA-4968-B0CE-DD767891A7DF}" sibTransId="{7E1065D9-9BA3-45E7-BD1E-7A6616CBBACF}"/>
    <dgm:cxn modelId="{26A3F5F7-EC37-C844-AA9A-2146AE83D9AB}" type="presOf" srcId="{6F6FBACD-08D5-49D5-A35C-A269BB8DF2E5}" destId="{506EC21A-E901-A341-B37C-6D39074C22B0}" srcOrd="0" destOrd="0" presId="urn:microsoft.com/office/officeart/2005/8/layout/vList2"/>
    <dgm:cxn modelId="{B544D91A-5350-5A46-91A3-BF3B2E263EB8}" type="presParOf" srcId="{16B94D68-7297-2148-B4F4-67805BBE3B3C}" destId="{506EC21A-E901-A341-B37C-6D39074C22B0}" srcOrd="0" destOrd="0" presId="urn:microsoft.com/office/officeart/2005/8/layout/vList2"/>
    <dgm:cxn modelId="{42F16409-6650-3847-A80E-BE882AACE8F6}" type="presParOf" srcId="{16B94D68-7297-2148-B4F4-67805BBE3B3C}" destId="{AF0966C5-529B-0349-99CA-8F71A9B86326}" srcOrd="1" destOrd="0" presId="urn:microsoft.com/office/officeart/2005/8/layout/vList2"/>
    <dgm:cxn modelId="{3AED905B-4C02-5C40-9330-C1A1FE2F91C6}" type="presParOf" srcId="{16B94D68-7297-2148-B4F4-67805BBE3B3C}" destId="{1B93F7E8-9B50-FC41-9290-1D855EEB03B0}" srcOrd="2" destOrd="0" presId="urn:microsoft.com/office/officeart/2005/8/layout/vList2"/>
    <dgm:cxn modelId="{3A8F9CA0-794B-FF4C-96C3-16F534F05BDB}" type="presParOf" srcId="{16B94D68-7297-2148-B4F4-67805BBE3B3C}" destId="{71FD7855-33C8-E14A-8701-7814747713F4}" srcOrd="3" destOrd="0" presId="urn:microsoft.com/office/officeart/2005/8/layout/vList2"/>
    <dgm:cxn modelId="{2AC11C6D-3AB6-B849-AC0F-863BFB6AB361}" type="presParOf" srcId="{16B94D68-7297-2148-B4F4-67805BBE3B3C}" destId="{121CE754-736D-1343-8E44-3C32B294603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4069475-D24B-4CC2-AB4B-6541D00FCF45}" type="doc">
      <dgm:prSet loTypeId="urn:microsoft.com/office/officeart/2005/8/layout/vList5" loCatId="list" qsTypeId="urn:microsoft.com/office/officeart/2005/8/quickstyle/simple5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7DA0390-3A2B-4B19-A8F2-90B9F2E2B093}">
      <dgm:prSet/>
      <dgm:spPr/>
      <dgm:t>
        <a:bodyPr/>
        <a:lstStyle/>
        <a:p>
          <a:r>
            <a:rPr lang="en-US" dirty="0"/>
            <a:t>Back Position</a:t>
          </a:r>
        </a:p>
      </dgm:t>
    </dgm:pt>
    <dgm:pt modelId="{27AEF06A-2224-4099-88E3-0CCDEC4BED28}" type="parTrans" cxnId="{B5CB27B2-B696-446C-87F7-3404EFF3D8C4}">
      <dgm:prSet/>
      <dgm:spPr/>
      <dgm:t>
        <a:bodyPr/>
        <a:lstStyle/>
        <a:p>
          <a:endParaRPr lang="en-US"/>
        </a:p>
      </dgm:t>
    </dgm:pt>
    <dgm:pt modelId="{84A54576-2B7C-42AD-8E81-C298EBCBCC23}" type="sibTrans" cxnId="{B5CB27B2-B696-446C-87F7-3404EFF3D8C4}">
      <dgm:prSet/>
      <dgm:spPr/>
      <dgm:t>
        <a:bodyPr/>
        <a:lstStyle/>
        <a:p>
          <a:endParaRPr lang="en-US"/>
        </a:p>
      </dgm:t>
    </dgm:pt>
    <dgm:pt modelId="{7E3557CD-854C-40F0-9063-7E79C3A45CE6}">
      <dgm:prSet/>
      <dgm:spPr/>
      <dgm:t>
        <a:bodyPr/>
        <a:lstStyle/>
        <a:p>
          <a:r>
            <a:rPr lang="en-US" dirty="0"/>
            <a:t>Neck Position</a:t>
          </a:r>
        </a:p>
      </dgm:t>
    </dgm:pt>
    <dgm:pt modelId="{FF9101A1-9DC6-4B46-B629-691045685586}" type="parTrans" cxnId="{A1EDEDE3-3CC4-474B-99C1-4AEA3B58C605}">
      <dgm:prSet/>
      <dgm:spPr/>
      <dgm:t>
        <a:bodyPr/>
        <a:lstStyle/>
        <a:p>
          <a:endParaRPr lang="en-US"/>
        </a:p>
      </dgm:t>
    </dgm:pt>
    <dgm:pt modelId="{B23FD04E-8C4A-47BB-A32F-C21481DAFC11}" type="sibTrans" cxnId="{A1EDEDE3-3CC4-474B-99C1-4AEA3B58C605}">
      <dgm:prSet/>
      <dgm:spPr/>
      <dgm:t>
        <a:bodyPr/>
        <a:lstStyle/>
        <a:p>
          <a:endParaRPr lang="en-US"/>
        </a:p>
      </dgm:t>
    </dgm:pt>
    <dgm:pt modelId="{54E5DA0F-0A31-45AB-A034-11772AEE180D}">
      <dgm:prSet/>
      <dgm:spPr/>
      <dgm:t>
        <a:bodyPr/>
        <a:lstStyle/>
        <a:p>
          <a:r>
            <a:rPr lang="en-US" dirty="0"/>
            <a:t>Crossed Legs</a:t>
          </a:r>
        </a:p>
      </dgm:t>
    </dgm:pt>
    <dgm:pt modelId="{3EA7D61F-336A-4F3F-BA8C-6C1C771C96F6}" type="parTrans" cxnId="{649714C6-2122-4F32-9986-8A848B4E38BD}">
      <dgm:prSet/>
      <dgm:spPr/>
      <dgm:t>
        <a:bodyPr/>
        <a:lstStyle/>
        <a:p>
          <a:endParaRPr lang="en-US"/>
        </a:p>
      </dgm:t>
    </dgm:pt>
    <dgm:pt modelId="{CDB4B16A-DD9A-484D-8662-3FF9DFB6C925}" type="sibTrans" cxnId="{649714C6-2122-4F32-9986-8A848B4E38BD}">
      <dgm:prSet/>
      <dgm:spPr/>
      <dgm:t>
        <a:bodyPr/>
        <a:lstStyle/>
        <a:p>
          <a:endParaRPr lang="en-US"/>
        </a:p>
      </dgm:t>
    </dgm:pt>
    <dgm:pt modelId="{475CE05A-6A15-458F-BF98-4018BD2A86BF}">
      <dgm:prSet/>
      <dgm:spPr/>
      <dgm:t>
        <a:bodyPr/>
        <a:lstStyle/>
        <a:p>
          <a:r>
            <a:rPr lang="en-US" dirty="0"/>
            <a:t>Feet on Floor</a:t>
          </a:r>
        </a:p>
      </dgm:t>
    </dgm:pt>
    <dgm:pt modelId="{D0C2EA33-3DAA-4FEE-935B-1DA6B760ADC7}" type="parTrans" cxnId="{5BC78967-D7FE-487C-93AD-6032FB9A8BF7}">
      <dgm:prSet/>
      <dgm:spPr/>
      <dgm:t>
        <a:bodyPr/>
        <a:lstStyle/>
        <a:p>
          <a:endParaRPr lang="en-US"/>
        </a:p>
      </dgm:t>
    </dgm:pt>
    <dgm:pt modelId="{7968061B-187F-4F06-82AA-3F68F07ECD19}" type="sibTrans" cxnId="{5BC78967-D7FE-487C-93AD-6032FB9A8BF7}">
      <dgm:prSet/>
      <dgm:spPr/>
      <dgm:t>
        <a:bodyPr/>
        <a:lstStyle/>
        <a:p>
          <a:endParaRPr lang="en-US"/>
        </a:p>
      </dgm:t>
    </dgm:pt>
    <dgm:pt modelId="{4632A021-FD80-4CC2-B612-0E56B773F02B}">
      <dgm:prSet/>
      <dgm:spPr/>
      <dgm:t>
        <a:bodyPr/>
        <a:lstStyle/>
        <a:p>
          <a:r>
            <a:rPr lang="en-US" dirty="0"/>
            <a:t>Hands Folded</a:t>
          </a:r>
        </a:p>
      </dgm:t>
    </dgm:pt>
    <dgm:pt modelId="{907FBE12-48B9-4D57-A92F-E6A3A6B4AD61}" type="parTrans" cxnId="{75C4841D-292F-4298-ABC4-D42C47F14676}">
      <dgm:prSet/>
      <dgm:spPr/>
      <dgm:t>
        <a:bodyPr/>
        <a:lstStyle/>
        <a:p>
          <a:endParaRPr lang="en-US"/>
        </a:p>
      </dgm:t>
    </dgm:pt>
    <dgm:pt modelId="{2798D571-B180-4EEE-BC91-F26707FB9FC6}" type="sibTrans" cxnId="{75C4841D-292F-4298-ABC4-D42C47F14676}">
      <dgm:prSet/>
      <dgm:spPr/>
      <dgm:t>
        <a:bodyPr/>
        <a:lstStyle/>
        <a:p>
          <a:endParaRPr lang="en-US"/>
        </a:p>
      </dgm:t>
    </dgm:pt>
    <dgm:pt modelId="{BD23F0D9-C7AC-0A47-BB06-500154B814C6}" type="pres">
      <dgm:prSet presAssocID="{B4069475-D24B-4CC2-AB4B-6541D00FCF45}" presName="Name0" presStyleCnt="0">
        <dgm:presLayoutVars>
          <dgm:dir/>
          <dgm:animLvl val="lvl"/>
          <dgm:resizeHandles val="exact"/>
        </dgm:presLayoutVars>
      </dgm:prSet>
      <dgm:spPr/>
    </dgm:pt>
    <dgm:pt modelId="{304C2F95-116A-6642-88A3-3C42EC8B6C49}" type="pres">
      <dgm:prSet presAssocID="{37DA0390-3A2B-4B19-A8F2-90B9F2E2B093}" presName="linNode" presStyleCnt="0"/>
      <dgm:spPr/>
    </dgm:pt>
    <dgm:pt modelId="{0EEF32B8-9BF0-BD45-835C-9FC36CCCB92D}" type="pres">
      <dgm:prSet presAssocID="{37DA0390-3A2B-4B19-A8F2-90B9F2E2B093}" presName="parentText" presStyleLbl="node1" presStyleIdx="0" presStyleCnt="5">
        <dgm:presLayoutVars>
          <dgm:chMax val="1"/>
          <dgm:bulletEnabled val="1"/>
        </dgm:presLayoutVars>
      </dgm:prSet>
      <dgm:spPr/>
    </dgm:pt>
    <dgm:pt modelId="{39E69741-B2DE-3C4D-8830-1DFD5276BFD0}" type="pres">
      <dgm:prSet presAssocID="{84A54576-2B7C-42AD-8E81-C298EBCBCC23}" presName="sp" presStyleCnt="0"/>
      <dgm:spPr/>
    </dgm:pt>
    <dgm:pt modelId="{D374FE3F-4141-6A41-BEC3-F09A830789D8}" type="pres">
      <dgm:prSet presAssocID="{7E3557CD-854C-40F0-9063-7E79C3A45CE6}" presName="linNode" presStyleCnt="0"/>
      <dgm:spPr/>
    </dgm:pt>
    <dgm:pt modelId="{570B4AFD-EF73-1441-BF11-1ED0A75D2EA1}" type="pres">
      <dgm:prSet presAssocID="{7E3557CD-854C-40F0-9063-7E79C3A45CE6}" presName="parentText" presStyleLbl="node1" presStyleIdx="1" presStyleCnt="5">
        <dgm:presLayoutVars>
          <dgm:chMax val="1"/>
          <dgm:bulletEnabled val="1"/>
        </dgm:presLayoutVars>
      </dgm:prSet>
      <dgm:spPr/>
    </dgm:pt>
    <dgm:pt modelId="{2DF043EE-0E33-2041-A540-EFC08470E165}" type="pres">
      <dgm:prSet presAssocID="{B23FD04E-8C4A-47BB-A32F-C21481DAFC11}" presName="sp" presStyleCnt="0"/>
      <dgm:spPr/>
    </dgm:pt>
    <dgm:pt modelId="{726BA2AF-31F8-2E40-9C1A-6F44AD4B7EAB}" type="pres">
      <dgm:prSet presAssocID="{54E5DA0F-0A31-45AB-A034-11772AEE180D}" presName="linNode" presStyleCnt="0"/>
      <dgm:spPr/>
    </dgm:pt>
    <dgm:pt modelId="{DE7DB865-7301-0540-9628-1E436880EBE1}" type="pres">
      <dgm:prSet presAssocID="{54E5DA0F-0A31-45AB-A034-11772AEE180D}" presName="parentText" presStyleLbl="node1" presStyleIdx="2" presStyleCnt="5">
        <dgm:presLayoutVars>
          <dgm:chMax val="1"/>
          <dgm:bulletEnabled val="1"/>
        </dgm:presLayoutVars>
      </dgm:prSet>
      <dgm:spPr/>
    </dgm:pt>
    <dgm:pt modelId="{3B21630D-D6BF-374D-B5C2-E9B138B065AC}" type="pres">
      <dgm:prSet presAssocID="{CDB4B16A-DD9A-484D-8662-3FF9DFB6C925}" presName="sp" presStyleCnt="0"/>
      <dgm:spPr/>
    </dgm:pt>
    <dgm:pt modelId="{3EA41C23-31D8-DB40-91A6-7B5CF3815E36}" type="pres">
      <dgm:prSet presAssocID="{475CE05A-6A15-458F-BF98-4018BD2A86BF}" presName="linNode" presStyleCnt="0"/>
      <dgm:spPr/>
    </dgm:pt>
    <dgm:pt modelId="{540A52A9-23D2-B34F-AE42-CA654987AF34}" type="pres">
      <dgm:prSet presAssocID="{475CE05A-6A15-458F-BF98-4018BD2A86BF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3AD2DB7D-4FE1-6B47-A29A-A1C4F59DA9E5}" type="pres">
      <dgm:prSet presAssocID="{7968061B-187F-4F06-82AA-3F68F07ECD19}" presName="sp" presStyleCnt="0"/>
      <dgm:spPr/>
    </dgm:pt>
    <dgm:pt modelId="{66E3D5CE-EC85-3E43-9EC9-5793EC500C27}" type="pres">
      <dgm:prSet presAssocID="{4632A021-FD80-4CC2-B612-0E56B773F02B}" presName="linNode" presStyleCnt="0"/>
      <dgm:spPr/>
    </dgm:pt>
    <dgm:pt modelId="{7FE334DC-DC91-B046-A52B-C7AEE8ABDC02}" type="pres">
      <dgm:prSet presAssocID="{4632A021-FD80-4CC2-B612-0E56B773F02B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75C4841D-292F-4298-ABC4-D42C47F14676}" srcId="{B4069475-D24B-4CC2-AB4B-6541D00FCF45}" destId="{4632A021-FD80-4CC2-B612-0E56B773F02B}" srcOrd="4" destOrd="0" parTransId="{907FBE12-48B9-4D57-A92F-E6A3A6B4AD61}" sibTransId="{2798D571-B180-4EEE-BC91-F26707FB9FC6}"/>
    <dgm:cxn modelId="{965E7735-ECCC-D045-9E4D-1855BE0EDEE6}" type="presOf" srcId="{37DA0390-3A2B-4B19-A8F2-90B9F2E2B093}" destId="{0EEF32B8-9BF0-BD45-835C-9FC36CCCB92D}" srcOrd="0" destOrd="0" presId="urn:microsoft.com/office/officeart/2005/8/layout/vList5"/>
    <dgm:cxn modelId="{50F1A141-5908-1E4B-843D-01336B598CDF}" type="presOf" srcId="{7E3557CD-854C-40F0-9063-7E79C3A45CE6}" destId="{570B4AFD-EF73-1441-BF11-1ED0A75D2EA1}" srcOrd="0" destOrd="0" presId="urn:microsoft.com/office/officeart/2005/8/layout/vList5"/>
    <dgm:cxn modelId="{6DBB324A-B43B-D04B-B47E-A2D3F64C118B}" type="presOf" srcId="{B4069475-D24B-4CC2-AB4B-6541D00FCF45}" destId="{BD23F0D9-C7AC-0A47-BB06-500154B814C6}" srcOrd="0" destOrd="0" presId="urn:microsoft.com/office/officeart/2005/8/layout/vList5"/>
    <dgm:cxn modelId="{5BC78967-D7FE-487C-93AD-6032FB9A8BF7}" srcId="{B4069475-D24B-4CC2-AB4B-6541D00FCF45}" destId="{475CE05A-6A15-458F-BF98-4018BD2A86BF}" srcOrd="3" destOrd="0" parTransId="{D0C2EA33-3DAA-4FEE-935B-1DA6B760ADC7}" sibTransId="{7968061B-187F-4F06-82AA-3F68F07ECD19}"/>
    <dgm:cxn modelId="{0C474971-2ADE-3843-BAA8-4BC21106E075}" type="presOf" srcId="{54E5DA0F-0A31-45AB-A034-11772AEE180D}" destId="{DE7DB865-7301-0540-9628-1E436880EBE1}" srcOrd="0" destOrd="0" presId="urn:microsoft.com/office/officeart/2005/8/layout/vList5"/>
    <dgm:cxn modelId="{870925A3-D5D4-D044-8F7C-45FE47F12BFC}" type="presOf" srcId="{475CE05A-6A15-458F-BF98-4018BD2A86BF}" destId="{540A52A9-23D2-B34F-AE42-CA654987AF34}" srcOrd="0" destOrd="0" presId="urn:microsoft.com/office/officeart/2005/8/layout/vList5"/>
    <dgm:cxn modelId="{B5CB27B2-B696-446C-87F7-3404EFF3D8C4}" srcId="{B4069475-D24B-4CC2-AB4B-6541D00FCF45}" destId="{37DA0390-3A2B-4B19-A8F2-90B9F2E2B093}" srcOrd="0" destOrd="0" parTransId="{27AEF06A-2224-4099-88E3-0CCDEC4BED28}" sibTransId="{84A54576-2B7C-42AD-8E81-C298EBCBCC23}"/>
    <dgm:cxn modelId="{92CFC9B9-444C-4644-BC0C-22AD8BFF7754}" type="presOf" srcId="{4632A021-FD80-4CC2-B612-0E56B773F02B}" destId="{7FE334DC-DC91-B046-A52B-C7AEE8ABDC02}" srcOrd="0" destOrd="0" presId="urn:microsoft.com/office/officeart/2005/8/layout/vList5"/>
    <dgm:cxn modelId="{649714C6-2122-4F32-9986-8A848B4E38BD}" srcId="{B4069475-D24B-4CC2-AB4B-6541D00FCF45}" destId="{54E5DA0F-0A31-45AB-A034-11772AEE180D}" srcOrd="2" destOrd="0" parTransId="{3EA7D61F-336A-4F3F-BA8C-6C1C771C96F6}" sibTransId="{CDB4B16A-DD9A-484D-8662-3FF9DFB6C925}"/>
    <dgm:cxn modelId="{A1EDEDE3-3CC4-474B-99C1-4AEA3B58C605}" srcId="{B4069475-D24B-4CC2-AB4B-6541D00FCF45}" destId="{7E3557CD-854C-40F0-9063-7E79C3A45CE6}" srcOrd="1" destOrd="0" parTransId="{FF9101A1-9DC6-4B46-B629-691045685586}" sibTransId="{B23FD04E-8C4A-47BB-A32F-C21481DAFC11}"/>
    <dgm:cxn modelId="{5662BD44-E5B1-7C48-881F-33345BF52F66}" type="presParOf" srcId="{BD23F0D9-C7AC-0A47-BB06-500154B814C6}" destId="{304C2F95-116A-6642-88A3-3C42EC8B6C49}" srcOrd="0" destOrd="0" presId="urn:microsoft.com/office/officeart/2005/8/layout/vList5"/>
    <dgm:cxn modelId="{C64684E0-DB71-2E4F-90CA-6C69ECD7C397}" type="presParOf" srcId="{304C2F95-116A-6642-88A3-3C42EC8B6C49}" destId="{0EEF32B8-9BF0-BD45-835C-9FC36CCCB92D}" srcOrd="0" destOrd="0" presId="urn:microsoft.com/office/officeart/2005/8/layout/vList5"/>
    <dgm:cxn modelId="{9F8C4688-3294-EF47-B0E8-9F2A4A750213}" type="presParOf" srcId="{BD23F0D9-C7AC-0A47-BB06-500154B814C6}" destId="{39E69741-B2DE-3C4D-8830-1DFD5276BFD0}" srcOrd="1" destOrd="0" presId="urn:microsoft.com/office/officeart/2005/8/layout/vList5"/>
    <dgm:cxn modelId="{6E5650A1-C2C1-8846-AA79-CF455C4D085E}" type="presParOf" srcId="{BD23F0D9-C7AC-0A47-BB06-500154B814C6}" destId="{D374FE3F-4141-6A41-BEC3-F09A830789D8}" srcOrd="2" destOrd="0" presId="urn:microsoft.com/office/officeart/2005/8/layout/vList5"/>
    <dgm:cxn modelId="{9D8E648E-419A-0147-A30C-6973A5F08770}" type="presParOf" srcId="{D374FE3F-4141-6A41-BEC3-F09A830789D8}" destId="{570B4AFD-EF73-1441-BF11-1ED0A75D2EA1}" srcOrd="0" destOrd="0" presId="urn:microsoft.com/office/officeart/2005/8/layout/vList5"/>
    <dgm:cxn modelId="{A23658F2-615C-2C45-A02F-1806E26D1748}" type="presParOf" srcId="{BD23F0D9-C7AC-0A47-BB06-500154B814C6}" destId="{2DF043EE-0E33-2041-A540-EFC08470E165}" srcOrd="3" destOrd="0" presId="urn:microsoft.com/office/officeart/2005/8/layout/vList5"/>
    <dgm:cxn modelId="{9E4FBA4E-2D18-EF4E-A6B0-D45BA9201489}" type="presParOf" srcId="{BD23F0D9-C7AC-0A47-BB06-500154B814C6}" destId="{726BA2AF-31F8-2E40-9C1A-6F44AD4B7EAB}" srcOrd="4" destOrd="0" presId="urn:microsoft.com/office/officeart/2005/8/layout/vList5"/>
    <dgm:cxn modelId="{249DF0D4-C47B-6540-9128-553EAC5D7247}" type="presParOf" srcId="{726BA2AF-31F8-2E40-9C1A-6F44AD4B7EAB}" destId="{DE7DB865-7301-0540-9628-1E436880EBE1}" srcOrd="0" destOrd="0" presId="urn:microsoft.com/office/officeart/2005/8/layout/vList5"/>
    <dgm:cxn modelId="{42FC5B59-24C4-8646-8D86-6F8AA64260CF}" type="presParOf" srcId="{BD23F0D9-C7AC-0A47-BB06-500154B814C6}" destId="{3B21630D-D6BF-374D-B5C2-E9B138B065AC}" srcOrd="5" destOrd="0" presId="urn:microsoft.com/office/officeart/2005/8/layout/vList5"/>
    <dgm:cxn modelId="{1DAB0827-1B51-0845-AFE0-711FC3BE03D2}" type="presParOf" srcId="{BD23F0D9-C7AC-0A47-BB06-500154B814C6}" destId="{3EA41C23-31D8-DB40-91A6-7B5CF3815E36}" srcOrd="6" destOrd="0" presId="urn:microsoft.com/office/officeart/2005/8/layout/vList5"/>
    <dgm:cxn modelId="{EB431F57-4742-304B-B8AF-CC411A033F91}" type="presParOf" srcId="{3EA41C23-31D8-DB40-91A6-7B5CF3815E36}" destId="{540A52A9-23D2-B34F-AE42-CA654987AF34}" srcOrd="0" destOrd="0" presId="urn:microsoft.com/office/officeart/2005/8/layout/vList5"/>
    <dgm:cxn modelId="{4B60E75F-9FD9-A14F-BF74-8FE4F598682C}" type="presParOf" srcId="{BD23F0D9-C7AC-0A47-BB06-500154B814C6}" destId="{3AD2DB7D-4FE1-6B47-A29A-A1C4F59DA9E5}" srcOrd="7" destOrd="0" presId="urn:microsoft.com/office/officeart/2005/8/layout/vList5"/>
    <dgm:cxn modelId="{7531C007-3585-D34F-9F2A-7A98ADE4C314}" type="presParOf" srcId="{BD23F0D9-C7AC-0A47-BB06-500154B814C6}" destId="{66E3D5CE-EC85-3E43-9EC9-5793EC500C27}" srcOrd="8" destOrd="0" presId="urn:microsoft.com/office/officeart/2005/8/layout/vList5"/>
    <dgm:cxn modelId="{99234034-C9A0-D04F-88BE-B3DB77D63100}" type="presParOf" srcId="{66E3D5CE-EC85-3E43-9EC9-5793EC500C27}" destId="{7FE334DC-DC91-B046-A52B-C7AEE8ABDC0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ABD4BD3-FB7F-4EC1-A57B-9643C1919D77}" type="doc">
      <dgm:prSet loTypeId="urn:microsoft.com/office/officeart/2005/8/layout/list1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E48662D-E5CE-40B7-BB5C-E3E405088D09}">
      <dgm:prSet/>
      <dgm:spPr/>
      <dgm:t>
        <a:bodyPr/>
        <a:lstStyle/>
        <a:p>
          <a:r>
            <a:rPr lang="en-US"/>
            <a:t>Busy Students</a:t>
          </a:r>
        </a:p>
      </dgm:t>
    </dgm:pt>
    <dgm:pt modelId="{91471569-E2D1-439F-B369-A87663E3F128}" type="parTrans" cxnId="{F464A9A9-53AB-47E3-9993-EFC52E1F167E}">
      <dgm:prSet/>
      <dgm:spPr/>
      <dgm:t>
        <a:bodyPr/>
        <a:lstStyle/>
        <a:p>
          <a:endParaRPr lang="en-US"/>
        </a:p>
      </dgm:t>
    </dgm:pt>
    <dgm:pt modelId="{689B230B-93E8-4ABD-98CB-5A3AC79460EE}" type="sibTrans" cxnId="{F464A9A9-53AB-47E3-9993-EFC52E1F167E}">
      <dgm:prSet/>
      <dgm:spPr/>
      <dgm:t>
        <a:bodyPr/>
        <a:lstStyle/>
        <a:p>
          <a:endParaRPr lang="en-US"/>
        </a:p>
      </dgm:t>
    </dgm:pt>
    <dgm:pt modelId="{8FDBB77D-3A88-425F-930F-BE63674A614E}">
      <dgm:prSet/>
      <dgm:spPr/>
      <dgm:t>
        <a:bodyPr/>
        <a:lstStyle/>
        <a:p>
          <a:r>
            <a:rPr lang="en-US"/>
            <a:t>Corporate Workforce</a:t>
          </a:r>
        </a:p>
      </dgm:t>
    </dgm:pt>
    <dgm:pt modelId="{25397831-3AAD-4C39-B11C-D63B050BE8B5}" type="parTrans" cxnId="{3C418B04-9B8F-4348-B0D2-46B315533B99}">
      <dgm:prSet/>
      <dgm:spPr/>
      <dgm:t>
        <a:bodyPr/>
        <a:lstStyle/>
        <a:p>
          <a:endParaRPr lang="en-US"/>
        </a:p>
      </dgm:t>
    </dgm:pt>
    <dgm:pt modelId="{A48ECDBE-5771-4604-80C6-8767DBE12098}" type="sibTrans" cxnId="{3C418B04-9B8F-4348-B0D2-46B315533B99}">
      <dgm:prSet/>
      <dgm:spPr/>
      <dgm:t>
        <a:bodyPr/>
        <a:lstStyle/>
        <a:p>
          <a:endParaRPr lang="en-US"/>
        </a:p>
      </dgm:t>
    </dgm:pt>
    <dgm:pt modelId="{22918012-B011-1B40-A7BB-4CE90581D997}" type="pres">
      <dgm:prSet presAssocID="{3ABD4BD3-FB7F-4EC1-A57B-9643C1919D77}" presName="linear" presStyleCnt="0">
        <dgm:presLayoutVars>
          <dgm:dir/>
          <dgm:animLvl val="lvl"/>
          <dgm:resizeHandles val="exact"/>
        </dgm:presLayoutVars>
      </dgm:prSet>
      <dgm:spPr/>
    </dgm:pt>
    <dgm:pt modelId="{3190EB3B-6CAE-E14F-8F94-7591D735BF29}" type="pres">
      <dgm:prSet presAssocID="{8FDBB77D-3A88-425F-930F-BE63674A614E}" presName="parentLin" presStyleCnt="0"/>
      <dgm:spPr/>
    </dgm:pt>
    <dgm:pt modelId="{B5909031-2773-8E48-80B8-A28063CBB348}" type="pres">
      <dgm:prSet presAssocID="{8FDBB77D-3A88-425F-930F-BE63674A614E}" presName="parentLeftMargin" presStyleLbl="node1" presStyleIdx="0" presStyleCnt="2"/>
      <dgm:spPr/>
    </dgm:pt>
    <dgm:pt modelId="{8547EFAA-4247-F74F-971A-273BE7969CCA}" type="pres">
      <dgm:prSet presAssocID="{8FDBB77D-3A88-425F-930F-BE63674A614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891337A-A5BA-D54E-A59C-5C1773BEE4D4}" type="pres">
      <dgm:prSet presAssocID="{8FDBB77D-3A88-425F-930F-BE63674A614E}" presName="negativeSpace" presStyleCnt="0"/>
      <dgm:spPr/>
    </dgm:pt>
    <dgm:pt modelId="{C1B81733-AD79-724E-A8AC-51E8690D97DA}" type="pres">
      <dgm:prSet presAssocID="{8FDBB77D-3A88-425F-930F-BE63674A614E}" presName="childText" presStyleLbl="conFgAcc1" presStyleIdx="0" presStyleCnt="2">
        <dgm:presLayoutVars>
          <dgm:bulletEnabled val="1"/>
        </dgm:presLayoutVars>
      </dgm:prSet>
      <dgm:spPr/>
    </dgm:pt>
    <dgm:pt modelId="{4B3B6A6A-E73A-8E4C-92B9-1AF102F41967}" type="pres">
      <dgm:prSet presAssocID="{A48ECDBE-5771-4604-80C6-8767DBE12098}" presName="spaceBetweenRectangles" presStyleCnt="0"/>
      <dgm:spPr/>
    </dgm:pt>
    <dgm:pt modelId="{256E7935-9297-374E-8870-C5AF38A0D259}" type="pres">
      <dgm:prSet presAssocID="{BE48662D-E5CE-40B7-BB5C-E3E405088D09}" presName="parentLin" presStyleCnt="0"/>
      <dgm:spPr/>
    </dgm:pt>
    <dgm:pt modelId="{9CC6C9C7-CD66-7644-B745-D5B1BF88FD75}" type="pres">
      <dgm:prSet presAssocID="{BE48662D-E5CE-40B7-BB5C-E3E405088D09}" presName="parentLeftMargin" presStyleLbl="node1" presStyleIdx="0" presStyleCnt="2"/>
      <dgm:spPr/>
    </dgm:pt>
    <dgm:pt modelId="{822F0387-7530-534B-94A9-01084291055D}" type="pres">
      <dgm:prSet presAssocID="{BE48662D-E5CE-40B7-BB5C-E3E405088D0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A4A8A47-7963-7F4F-8C7C-1BB70782EAB6}" type="pres">
      <dgm:prSet presAssocID="{BE48662D-E5CE-40B7-BB5C-E3E405088D09}" presName="negativeSpace" presStyleCnt="0"/>
      <dgm:spPr/>
    </dgm:pt>
    <dgm:pt modelId="{6C2988CB-0D65-DD4F-B2F6-BC1535A19002}" type="pres">
      <dgm:prSet presAssocID="{BE48662D-E5CE-40B7-BB5C-E3E405088D0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3C418B04-9B8F-4348-B0D2-46B315533B99}" srcId="{3ABD4BD3-FB7F-4EC1-A57B-9643C1919D77}" destId="{8FDBB77D-3A88-425F-930F-BE63674A614E}" srcOrd="0" destOrd="0" parTransId="{25397831-3AAD-4C39-B11C-D63B050BE8B5}" sibTransId="{A48ECDBE-5771-4604-80C6-8767DBE12098}"/>
    <dgm:cxn modelId="{94C00E30-D205-BB40-A7AC-7A612807B53A}" type="presOf" srcId="{3ABD4BD3-FB7F-4EC1-A57B-9643C1919D77}" destId="{22918012-B011-1B40-A7BB-4CE90581D997}" srcOrd="0" destOrd="0" presId="urn:microsoft.com/office/officeart/2005/8/layout/list1"/>
    <dgm:cxn modelId="{481BE43E-21CB-C948-BF50-324090122829}" type="presOf" srcId="{8FDBB77D-3A88-425F-930F-BE63674A614E}" destId="{B5909031-2773-8E48-80B8-A28063CBB348}" srcOrd="0" destOrd="0" presId="urn:microsoft.com/office/officeart/2005/8/layout/list1"/>
    <dgm:cxn modelId="{A52D457E-76FE-D642-91B1-612A7A6111D7}" type="presOf" srcId="{BE48662D-E5CE-40B7-BB5C-E3E405088D09}" destId="{822F0387-7530-534B-94A9-01084291055D}" srcOrd="1" destOrd="0" presId="urn:microsoft.com/office/officeart/2005/8/layout/list1"/>
    <dgm:cxn modelId="{F5769E84-BE49-A449-8718-B5980F50F559}" type="presOf" srcId="{8FDBB77D-3A88-425F-930F-BE63674A614E}" destId="{8547EFAA-4247-F74F-971A-273BE7969CCA}" srcOrd="1" destOrd="0" presId="urn:microsoft.com/office/officeart/2005/8/layout/list1"/>
    <dgm:cxn modelId="{F464A9A9-53AB-47E3-9993-EFC52E1F167E}" srcId="{3ABD4BD3-FB7F-4EC1-A57B-9643C1919D77}" destId="{BE48662D-E5CE-40B7-BB5C-E3E405088D09}" srcOrd="1" destOrd="0" parTransId="{91471569-E2D1-439F-B369-A87663E3F128}" sibTransId="{689B230B-93E8-4ABD-98CB-5A3AC79460EE}"/>
    <dgm:cxn modelId="{3D9F8FEA-9FAA-304E-80AF-1900FC07CF91}" type="presOf" srcId="{BE48662D-E5CE-40B7-BB5C-E3E405088D09}" destId="{9CC6C9C7-CD66-7644-B745-D5B1BF88FD75}" srcOrd="0" destOrd="0" presId="urn:microsoft.com/office/officeart/2005/8/layout/list1"/>
    <dgm:cxn modelId="{9EB2AE0F-F7E2-8647-92A3-EB2A99CA3F3D}" type="presParOf" srcId="{22918012-B011-1B40-A7BB-4CE90581D997}" destId="{3190EB3B-6CAE-E14F-8F94-7591D735BF29}" srcOrd="0" destOrd="0" presId="urn:microsoft.com/office/officeart/2005/8/layout/list1"/>
    <dgm:cxn modelId="{37698D74-509F-014C-B4BE-E73547FCBE36}" type="presParOf" srcId="{3190EB3B-6CAE-E14F-8F94-7591D735BF29}" destId="{B5909031-2773-8E48-80B8-A28063CBB348}" srcOrd="0" destOrd="0" presId="urn:microsoft.com/office/officeart/2005/8/layout/list1"/>
    <dgm:cxn modelId="{2E765731-5619-364B-90CE-040E6F4A99C7}" type="presParOf" srcId="{3190EB3B-6CAE-E14F-8F94-7591D735BF29}" destId="{8547EFAA-4247-F74F-971A-273BE7969CCA}" srcOrd="1" destOrd="0" presId="urn:microsoft.com/office/officeart/2005/8/layout/list1"/>
    <dgm:cxn modelId="{8925E566-01C6-5242-A6E8-CCA5BBB75AEC}" type="presParOf" srcId="{22918012-B011-1B40-A7BB-4CE90581D997}" destId="{8891337A-A5BA-D54E-A59C-5C1773BEE4D4}" srcOrd="1" destOrd="0" presId="urn:microsoft.com/office/officeart/2005/8/layout/list1"/>
    <dgm:cxn modelId="{FA254142-3A30-A442-B024-D67D5A3C6C7B}" type="presParOf" srcId="{22918012-B011-1B40-A7BB-4CE90581D997}" destId="{C1B81733-AD79-724E-A8AC-51E8690D97DA}" srcOrd="2" destOrd="0" presId="urn:microsoft.com/office/officeart/2005/8/layout/list1"/>
    <dgm:cxn modelId="{7EF1AFD8-D3F8-7C44-A731-72482337B0A5}" type="presParOf" srcId="{22918012-B011-1B40-A7BB-4CE90581D997}" destId="{4B3B6A6A-E73A-8E4C-92B9-1AF102F41967}" srcOrd="3" destOrd="0" presId="urn:microsoft.com/office/officeart/2005/8/layout/list1"/>
    <dgm:cxn modelId="{DA8C52FA-C220-4A4A-8D9F-AFE0404D00AD}" type="presParOf" srcId="{22918012-B011-1B40-A7BB-4CE90581D997}" destId="{256E7935-9297-374E-8870-C5AF38A0D259}" srcOrd="4" destOrd="0" presId="urn:microsoft.com/office/officeart/2005/8/layout/list1"/>
    <dgm:cxn modelId="{3FF6AFBE-D560-544F-B59F-8C153BF8D097}" type="presParOf" srcId="{256E7935-9297-374E-8870-C5AF38A0D259}" destId="{9CC6C9C7-CD66-7644-B745-D5B1BF88FD75}" srcOrd="0" destOrd="0" presId="urn:microsoft.com/office/officeart/2005/8/layout/list1"/>
    <dgm:cxn modelId="{38FB6EEE-3C71-494E-BEE1-794B8933AD4C}" type="presParOf" srcId="{256E7935-9297-374E-8870-C5AF38A0D259}" destId="{822F0387-7530-534B-94A9-01084291055D}" srcOrd="1" destOrd="0" presId="urn:microsoft.com/office/officeart/2005/8/layout/list1"/>
    <dgm:cxn modelId="{39022D46-69E3-E444-94B3-40E28F6B1145}" type="presParOf" srcId="{22918012-B011-1B40-A7BB-4CE90581D997}" destId="{2A4A8A47-7963-7F4F-8C7C-1BB70782EAB6}" srcOrd="5" destOrd="0" presId="urn:microsoft.com/office/officeart/2005/8/layout/list1"/>
    <dgm:cxn modelId="{FB0E43F9-38C6-0B45-A5DC-CA63483C6034}" type="presParOf" srcId="{22918012-B011-1B40-A7BB-4CE90581D997}" destId="{6C2988CB-0D65-DD4F-B2F6-BC1535A19002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E68BA9-FEB5-1E4F-8DFA-CAC30AE75A41}">
      <dsp:nvSpPr>
        <dsp:cNvPr id="0" name=""/>
        <dsp:cNvSpPr/>
      </dsp:nvSpPr>
      <dsp:spPr>
        <a:xfrm>
          <a:off x="0" y="15193"/>
          <a:ext cx="4619621" cy="126477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54% </a:t>
          </a:r>
          <a:r>
            <a:rPr lang="en-US" sz="2300" kern="1200" dirty="0"/>
            <a:t>of office workers experience neck pain due to inadequate seated posture</a:t>
          </a:r>
        </a:p>
      </dsp:txBody>
      <dsp:txXfrm>
        <a:off x="61741" y="76934"/>
        <a:ext cx="4496139" cy="1141288"/>
      </dsp:txXfrm>
    </dsp:sp>
    <dsp:sp modelId="{FB54BF98-606F-B74A-BA32-C0652456A20C}">
      <dsp:nvSpPr>
        <dsp:cNvPr id="0" name=""/>
        <dsp:cNvSpPr/>
      </dsp:nvSpPr>
      <dsp:spPr>
        <a:xfrm>
          <a:off x="0" y="1346203"/>
          <a:ext cx="4619621" cy="126477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Low back pain is the </a:t>
          </a:r>
          <a:r>
            <a:rPr lang="en-US" sz="2300" b="1" kern="1200" dirty="0"/>
            <a:t>leading</a:t>
          </a:r>
          <a:r>
            <a:rPr lang="en-US" sz="2300" kern="1200" dirty="0"/>
            <a:t> cause of disability across the globe</a:t>
          </a:r>
        </a:p>
      </dsp:txBody>
      <dsp:txXfrm>
        <a:off x="61741" y="1407944"/>
        <a:ext cx="4496139" cy="1141288"/>
      </dsp:txXfrm>
    </dsp:sp>
    <dsp:sp modelId="{3FAA5535-6734-E146-A489-3C6B73CBAC60}">
      <dsp:nvSpPr>
        <dsp:cNvPr id="0" name=""/>
        <dsp:cNvSpPr/>
      </dsp:nvSpPr>
      <dsp:spPr>
        <a:xfrm>
          <a:off x="0" y="2677214"/>
          <a:ext cx="4619621" cy="126477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kern="1200" dirty="0"/>
            <a:t>80% </a:t>
          </a:r>
          <a:r>
            <a:rPr lang="en-US" sz="2300" kern="1200" dirty="0"/>
            <a:t>of people will experience debilitating lower back pain during their lifetime.</a:t>
          </a:r>
        </a:p>
      </dsp:txBody>
      <dsp:txXfrm>
        <a:off x="61741" y="2738955"/>
        <a:ext cx="4496139" cy="11412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6EC21A-E901-A341-B37C-6D39074C22B0}">
      <dsp:nvSpPr>
        <dsp:cNvPr id="0" name=""/>
        <dsp:cNvSpPr/>
      </dsp:nvSpPr>
      <dsp:spPr>
        <a:xfrm>
          <a:off x="0" y="35066"/>
          <a:ext cx="3346964" cy="10740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Posture Recommendations</a:t>
          </a:r>
        </a:p>
      </dsp:txBody>
      <dsp:txXfrm>
        <a:off x="52431" y="87497"/>
        <a:ext cx="3242102" cy="969198"/>
      </dsp:txXfrm>
    </dsp:sp>
    <dsp:sp modelId="{1B93F7E8-9B50-FC41-9290-1D855EEB03B0}">
      <dsp:nvSpPr>
        <dsp:cNvPr id="0" name=""/>
        <dsp:cNvSpPr/>
      </dsp:nvSpPr>
      <dsp:spPr>
        <a:xfrm>
          <a:off x="0" y="1186886"/>
          <a:ext cx="3346964" cy="1074060"/>
        </a:xfrm>
        <a:prstGeom prst="round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Workout Recommendations</a:t>
          </a:r>
        </a:p>
      </dsp:txBody>
      <dsp:txXfrm>
        <a:off x="52431" y="1239317"/>
        <a:ext cx="3242102" cy="969198"/>
      </dsp:txXfrm>
    </dsp:sp>
    <dsp:sp modelId="{121CE754-736D-1343-8E44-3C32B294603B}">
      <dsp:nvSpPr>
        <dsp:cNvPr id="0" name=""/>
        <dsp:cNvSpPr/>
      </dsp:nvSpPr>
      <dsp:spPr>
        <a:xfrm>
          <a:off x="0" y="2338705"/>
          <a:ext cx="3346964" cy="107406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Object Detection Recommendations</a:t>
          </a:r>
        </a:p>
      </dsp:txBody>
      <dsp:txXfrm>
        <a:off x="52431" y="2391136"/>
        <a:ext cx="3242102" cy="9691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EF32B8-9BF0-BD45-835C-9FC36CCCB92D}">
      <dsp:nvSpPr>
        <dsp:cNvPr id="0" name=""/>
        <dsp:cNvSpPr/>
      </dsp:nvSpPr>
      <dsp:spPr>
        <a:xfrm>
          <a:off x="2059850" y="1912"/>
          <a:ext cx="2317331" cy="8360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Back Position</a:t>
          </a:r>
        </a:p>
      </dsp:txBody>
      <dsp:txXfrm>
        <a:off x="2100663" y="42725"/>
        <a:ext cx="2235705" cy="754434"/>
      </dsp:txXfrm>
    </dsp:sp>
    <dsp:sp modelId="{570B4AFD-EF73-1441-BF11-1ED0A75D2EA1}">
      <dsp:nvSpPr>
        <dsp:cNvPr id="0" name=""/>
        <dsp:cNvSpPr/>
      </dsp:nvSpPr>
      <dsp:spPr>
        <a:xfrm>
          <a:off x="2059850" y="879775"/>
          <a:ext cx="2317331" cy="836060"/>
        </a:xfrm>
        <a:prstGeom prst="roundRect">
          <a:avLst/>
        </a:prstGeom>
        <a:gradFill rotWithShape="0">
          <a:gsLst>
            <a:gs pos="0">
              <a:schemeClr val="accent2">
                <a:hueOff val="1610903"/>
                <a:satOff val="-4623"/>
                <a:lumOff val="-740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1610903"/>
                <a:satOff val="-4623"/>
                <a:lumOff val="-740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1610903"/>
                <a:satOff val="-4623"/>
                <a:lumOff val="-740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Neck Position</a:t>
          </a:r>
        </a:p>
      </dsp:txBody>
      <dsp:txXfrm>
        <a:off x="2100663" y="920588"/>
        <a:ext cx="2235705" cy="754434"/>
      </dsp:txXfrm>
    </dsp:sp>
    <dsp:sp modelId="{DE7DB865-7301-0540-9628-1E436880EBE1}">
      <dsp:nvSpPr>
        <dsp:cNvPr id="0" name=""/>
        <dsp:cNvSpPr/>
      </dsp:nvSpPr>
      <dsp:spPr>
        <a:xfrm>
          <a:off x="2059850" y="1757638"/>
          <a:ext cx="2317331" cy="836060"/>
        </a:xfrm>
        <a:prstGeom prst="roundRect">
          <a:avLst/>
        </a:prstGeom>
        <a:gradFill rotWithShape="0">
          <a:gsLst>
            <a:gs pos="0">
              <a:schemeClr val="accent2">
                <a:hueOff val="3221806"/>
                <a:satOff val="-9246"/>
                <a:lumOff val="-1480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3221806"/>
                <a:satOff val="-9246"/>
                <a:lumOff val="-1480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3221806"/>
                <a:satOff val="-9246"/>
                <a:lumOff val="-1480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Crossed Legs</a:t>
          </a:r>
        </a:p>
      </dsp:txBody>
      <dsp:txXfrm>
        <a:off x="2100663" y="1798451"/>
        <a:ext cx="2235705" cy="754434"/>
      </dsp:txXfrm>
    </dsp:sp>
    <dsp:sp modelId="{540A52A9-23D2-B34F-AE42-CA654987AF34}">
      <dsp:nvSpPr>
        <dsp:cNvPr id="0" name=""/>
        <dsp:cNvSpPr/>
      </dsp:nvSpPr>
      <dsp:spPr>
        <a:xfrm>
          <a:off x="2059850" y="2635502"/>
          <a:ext cx="2317331" cy="836060"/>
        </a:xfrm>
        <a:prstGeom prst="roundRect">
          <a:avLst/>
        </a:prstGeom>
        <a:gradFill rotWithShape="0">
          <a:gsLst>
            <a:gs pos="0">
              <a:schemeClr val="accent2">
                <a:hueOff val="4832709"/>
                <a:satOff val="-13870"/>
                <a:lumOff val="-222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4832709"/>
                <a:satOff val="-13870"/>
                <a:lumOff val="-222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4832709"/>
                <a:satOff val="-13870"/>
                <a:lumOff val="-222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Feet on Floor</a:t>
          </a:r>
        </a:p>
      </dsp:txBody>
      <dsp:txXfrm>
        <a:off x="2100663" y="2676315"/>
        <a:ext cx="2235705" cy="754434"/>
      </dsp:txXfrm>
    </dsp:sp>
    <dsp:sp modelId="{7FE334DC-DC91-B046-A52B-C7AEE8ABDC02}">
      <dsp:nvSpPr>
        <dsp:cNvPr id="0" name=""/>
        <dsp:cNvSpPr/>
      </dsp:nvSpPr>
      <dsp:spPr>
        <a:xfrm>
          <a:off x="2059850" y="3513365"/>
          <a:ext cx="2317331" cy="836060"/>
        </a:xfrm>
        <a:prstGeom prst="roundRect">
          <a:avLst/>
        </a:prstGeom>
        <a:gradFill rotWithShape="0">
          <a:gsLst>
            <a:gs pos="0">
              <a:schemeClr val="accent2">
                <a:hueOff val="6443612"/>
                <a:satOff val="-18493"/>
                <a:lumOff val="-2960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6443612"/>
                <a:satOff val="-18493"/>
                <a:lumOff val="-2960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6443612"/>
                <a:satOff val="-18493"/>
                <a:lumOff val="-2960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9060" tIns="49530" rIns="99060" bIns="4953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Hands Folded</a:t>
          </a:r>
        </a:p>
      </dsp:txBody>
      <dsp:txXfrm>
        <a:off x="2100663" y="3554178"/>
        <a:ext cx="2235705" cy="7544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B81733-AD79-724E-A8AC-51E8690D97DA}">
      <dsp:nvSpPr>
        <dsp:cNvPr id="0" name=""/>
        <dsp:cNvSpPr/>
      </dsp:nvSpPr>
      <dsp:spPr>
        <a:xfrm>
          <a:off x="0" y="1134349"/>
          <a:ext cx="5903846" cy="806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547EFAA-4247-F74F-971A-273BE7969CCA}">
      <dsp:nvSpPr>
        <dsp:cNvPr id="0" name=""/>
        <dsp:cNvSpPr/>
      </dsp:nvSpPr>
      <dsp:spPr>
        <a:xfrm>
          <a:off x="295192" y="662029"/>
          <a:ext cx="4132692" cy="9446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206" tIns="0" rIns="156206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Corporate Workforce</a:t>
          </a:r>
        </a:p>
      </dsp:txBody>
      <dsp:txXfrm>
        <a:off x="341306" y="708143"/>
        <a:ext cx="4040464" cy="852412"/>
      </dsp:txXfrm>
    </dsp:sp>
    <dsp:sp modelId="{6C2988CB-0D65-DD4F-B2F6-BC1535A19002}">
      <dsp:nvSpPr>
        <dsp:cNvPr id="0" name=""/>
        <dsp:cNvSpPr/>
      </dsp:nvSpPr>
      <dsp:spPr>
        <a:xfrm>
          <a:off x="0" y="2585869"/>
          <a:ext cx="5903846" cy="8063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2F0387-7530-534B-94A9-01084291055D}">
      <dsp:nvSpPr>
        <dsp:cNvPr id="0" name=""/>
        <dsp:cNvSpPr/>
      </dsp:nvSpPr>
      <dsp:spPr>
        <a:xfrm>
          <a:off x="295192" y="2113549"/>
          <a:ext cx="4132692" cy="944640"/>
        </a:xfrm>
        <a:prstGeom prst="round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6206" tIns="0" rIns="156206" bIns="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Busy Students</a:t>
          </a:r>
        </a:p>
      </dsp:txBody>
      <dsp:txXfrm>
        <a:off x="341306" y="2159663"/>
        <a:ext cx="4040464" cy="8524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BB4FF-39D7-31D1-4FD1-62DE3C71E1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9091FB-CCEB-C24E-38F6-750E670FA6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8B9632-89AD-1CF9-0DF7-89AC5B2E7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9BC696-B710-7C3C-7F95-6BD722387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9E1EC-080C-00C1-6F05-455EE6287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662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687B6-7127-229D-088B-0DD56423C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A6AD2D-71EB-DA49-EDA1-02F210B24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ABF266-F16A-4112-F43B-B55CC1440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95C8C4-F866-E70E-FC02-B9E247B2DA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02808-086B-EA30-ED69-F240B1B93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051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359EBC-8880-3620-148B-C8237CEC7A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8DDCE0-E7C1-3261-9AC1-3B31355C7D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5727BE-CC75-464B-6A02-9FA1F52CD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D579B-8737-4C58-9DBC-1243F5C0B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7A172-6E28-96B8-47F8-6F87DC68B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530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0C575-B9B8-EA9E-9E9F-C15AABBE4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CCEDC-42C0-AC7F-D4BD-0D92BB42C6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026C5-4B2C-C7DE-F2C0-1673B3EB6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50C18-7E73-7972-4896-FCA24F8BF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4BDE5-5879-99E1-AAAE-18AD3F820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0366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953F-780D-BD2A-0024-F310EF13C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C2168-D4A8-F771-220B-6666F062B7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E1B3A7-CCA0-63D4-E08A-740C69380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1C8CEA-8101-0338-6054-5A3540B7C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198EA-0C9D-F15D-EC63-551596D2D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775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2B2-164B-9FEA-9A6E-C2C3997A9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BA28E6-BE47-1FC2-6867-0FF68E8F0A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67DC75-7EB8-4930-5ED9-FC61F209DD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DBB4-1216-7D3E-F2E7-4027C6984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FED2B-7F20-4E6F-B145-0ECEDC44A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16233-5A56-0065-56AA-9010E2237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32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D44F9-A117-2F50-2F8A-32CE9DC9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3BC8-920C-6B00-C01A-9BAA894B1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47E115-3D54-7B25-D843-B82DF27F2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EE373A-18FE-DA4D-A9FC-D3D34EC19B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9294F0-C81B-FBCD-A4EA-CA358E86E7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EB0324-5C5F-2AD2-0FCF-25E9D17B4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8A56C6-51B9-DD56-7405-45A6E890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3632F4-BB89-42EA-6639-74FEC9B0B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040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E207A-B925-ABCB-9BD3-F4658AF1B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D6B761-1BF0-FCE9-9F6F-4AC9086AA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A34C3-9AB1-B0C0-F0C5-805D2F8D5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69D8CB-2CFE-9092-A12A-FAD4889FD5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137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DAD829-A7DF-8E68-DF60-8D500D00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6241A8-8143-856C-1902-BD2C9DE2F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360A4-71D9-2EEB-C584-862A7070C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111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3DB5A5-C193-068E-831A-18B5C50A91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D283E3-DF51-762C-778E-97A8BD8F72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E7BBE-AD7F-F111-8DC9-583A82F4BF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AA64A-37E6-918D-219A-A746C016D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0D6F3C-7F5F-4985-DFF4-77D4BD888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97FFD-40C1-BBA3-D92D-7288A567C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49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1DFF-8490-FF2C-7C24-BAA332E4D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CD4AA-71F9-E4C8-B83C-0E285572F7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3FDFC2-6CF8-34DC-3538-F9485F61D5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C9B875-A6E0-E327-D7E7-2ACAB7FAE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E52C6E-44B3-CA6B-130F-454A37834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094C87-1A33-B394-A276-AEC03D669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046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14DB73-D46E-26B6-3DFE-D79441069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41274C-6F6A-9D00-C171-E08B03605F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758B7D-5F10-56F5-4642-1DE9DD391C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A767A7-B4DB-B149-A534-544F452CAC16}" type="datetimeFigureOut">
              <a:rPr lang="en-US" smtClean="0"/>
              <a:t>3/4/24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83360-33FF-89BB-CE7F-2CAF3704B3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59D68-07B3-B359-379D-E9E55B2D2C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CC849AA-6029-6446-9E1F-A10437E29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458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9.jpeg"/><Relationship Id="rId7" Type="http://schemas.openxmlformats.org/officeDocument/2006/relationships/diagramColors" Target="../diagrams/colors4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man looking at computer screen">
            <a:extLst>
              <a:ext uri="{FF2B5EF4-FFF2-40B4-BE49-F238E27FC236}">
                <a16:creationId xmlns:a16="http://schemas.microsoft.com/office/drawing/2014/main" id="{290C24A4-8265-DA45-F551-64AFEC4A3F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42" r="2941" b="-1"/>
          <a:stretch/>
        </p:blipFill>
        <p:spPr>
          <a:xfrm>
            <a:off x="2522358" y="10"/>
            <a:ext cx="9669642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9BDF9-5F26-2B5E-BDC8-8083BFF60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52228" y="743447"/>
            <a:ext cx="3973385" cy="3692028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5200">
                <a:ln w="22225">
                  <a:solidFill>
                    <a:schemeClr val="tx1"/>
                  </a:solidFill>
                  <a:miter lim="800000"/>
                </a:ln>
              </a:rPr>
              <a:t>OpenPosture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E2381D-F691-A44A-1929-565A166E9A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2229" y="4629234"/>
            <a:ext cx="3973386" cy="1485319"/>
          </a:xfrm>
          <a:noFill/>
        </p:spPr>
        <p:txBody>
          <a:bodyPr>
            <a:normAutofit/>
          </a:bodyPr>
          <a:lstStyle/>
          <a:p>
            <a:pPr algn="l"/>
            <a:r>
              <a:rPr lang="en-US" sz="1700"/>
              <a:t>The ultimate solution for improving your seated posture and reclaiming your comfort and confidence.</a:t>
            </a:r>
          </a:p>
          <a:p>
            <a:pPr algn="l"/>
            <a:r>
              <a:rPr lang="en-US" sz="1700"/>
              <a:t>By: Ally Ryan, Mike Nweke, </a:t>
            </a:r>
            <a:r>
              <a:rPr lang="en-US" sz="1700" err="1"/>
              <a:t>Parisha</a:t>
            </a:r>
            <a:r>
              <a:rPr lang="en-US" sz="1700"/>
              <a:t> Rathod</a:t>
            </a:r>
          </a:p>
        </p:txBody>
      </p:sp>
    </p:spTree>
    <p:extLst>
      <p:ext uri="{BB962C8B-B14F-4D97-AF65-F5344CB8AC3E}">
        <p14:creationId xmlns:p14="http://schemas.microsoft.com/office/powerpoint/2010/main" val="226173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39411-5501-F3DF-EC65-2A16A75CC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8368" y="4522156"/>
            <a:ext cx="4937937" cy="13632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Channels</a:t>
            </a:r>
          </a:p>
        </p:txBody>
      </p:sp>
      <p:sp>
        <p:nvSpPr>
          <p:cNvPr id="4111" name="Freeform: Shape 4110">
            <a:extLst>
              <a:ext uri="{FF2B5EF4-FFF2-40B4-BE49-F238E27FC236}">
                <a16:creationId xmlns:a16="http://schemas.microsoft.com/office/drawing/2014/main" id="{F6E384F5-137A-40B1-97F0-694CC6ECD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22218"/>
            <a:ext cx="3730752" cy="4735782"/>
          </a:xfrm>
          <a:custGeom>
            <a:avLst/>
            <a:gdLst>
              <a:gd name="connsiteX0" fmla="*/ 640080 w 3730752"/>
              <a:gd name="connsiteY0" fmla="*/ 0 h 4735782"/>
              <a:gd name="connsiteX1" fmla="*/ 3730752 w 3730752"/>
              <a:gd name="connsiteY1" fmla="*/ 3090672 h 4735782"/>
              <a:gd name="connsiteX2" fmla="*/ 3357725 w 3730752"/>
              <a:gd name="connsiteY2" fmla="*/ 4563870 h 4735782"/>
              <a:gd name="connsiteX3" fmla="*/ 3253285 w 3730752"/>
              <a:gd name="connsiteY3" fmla="*/ 4735782 h 4735782"/>
              <a:gd name="connsiteX4" fmla="*/ 0 w 3730752"/>
              <a:gd name="connsiteY4" fmla="*/ 4735782 h 4735782"/>
              <a:gd name="connsiteX5" fmla="*/ 0 w 3730752"/>
              <a:gd name="connsiteY5" fmla="*/ 67215 h 4735782"/>
              <a:gd name="connsiteX6" fmla="*/ 17202 w 3730752"/>
              <a:gd name="connsiteY6" fmla="*/ 62792 h 4735782"/>
              <a:gd name="connsiteX7" fmla="*/ 640080 w 3730752"/>
              <a:gd name="connsiteY7" fmla="*/ 0 h 4735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30752" h="4735782">
                <a:moveTo>
                  <a:pt x="640080" y="0"/>
                </a:moveTo>
                <a:cubicBezTo>
                  <a:pt x="2347011" y="0"/>
                  <a:pt x="3730752" y="1383741"/>
                  <a:pt x="3730752" y="3090672"/>
                </a:cubicBezTo>
                <a:cubicBezTo>
                  <a:pt x="3730752" y="3624088"/>
                  <a:pt x="3595621" y="4125943"/>
                  <a:pt x="3357725" y="4563870"/>
                </a:cubicBezTo>
                <a:lnTo>
                  <a:pt x="3253285" y="4735782"/>
                </a:lnTo>
                <a:lnTo>
                  <a:pt x="0" y="4735782"/>
                </a:lnTo>
                <a:lnTo>
                  <a:pt x="0" y="67215"/>
                </a:lnTo>
                <a:lnTo>
                  <a:pt x="17202" y="62792"/>
                </a:lnTo>
                <a:cubicBezTo>
                  <a:pt x="218397" y="21621"/>
                  <a:pt x="426714" y="0"/>
                  <a:pt x="64008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113" name="Freeform: Shape 4112">
            <a:extLst>
              <a:ext uri="{FF2B5EF4-FFF2-40B4-BE49-F238E27FC236}">
                <a16:creationId xmlns:a16="http://schemas.microsoft.com/office/drawing/2014/main" id="{9DBC4630-03DA-474F-BBCB-BA3AE6B31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1982" y="-4332"/>
            <a:ext cx="4242816" cy="2454158"/>
          </a:xfrm>
          <a:custGeom>
            <a:avLst/>
            <a:gdLst>
              <a:gd name="connsiteX0" fmla="*/ 28633 w 4242816"/>
              <a:gd name="connsiteY0" fmla="*/ 0 h 2454158"/>
              <a:gd name="connsiteX1" fmla="*/ 4214183 w 4242816"/>
              <a:gd name="connsiteY1" fmla="*/ 0 h 2454158"/>
              <a:gd name="connsiteX2" fmla="*/ 4231864 w 4242816"/>
              <a:gd name="connsiteY2" fmla="*/ 115848 h 2454158"/>
              <a:gd name="connsiteX3" fmla="*/ 4242816 w 4242816"/>
              <a:gd name="connsiteY3" fmla="*/ 332750 h 2454158"/>
              <a:gd name="connsiteX4" fmla="*/ 2121408 w 4242816"/>
              <a:gd name="connsiteY4" fmla="*/ 2454158 h 2454158"/>
              <a:gd name="connsiteX5" fmla="*/ 0 w 4242816"/>
              <a:gd name="connsiteY5" fmla="*/ 332750 h 2454158"/>
              <a:gd name="connsiteX6" fmla="*/ 10953 w 4242816"/>
              <a:gd name="connsiteY6" fmla="*/ 115848 h 24541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242816" h="2454158">
                <a:moveTo>
                  <a:pt x="28633" y="0"/>
                </a:moveTo>
                <a:lnTo>
                  <a:pt x="4214183" y="0"/>
                </a:lnTo>
                <a:lnTo>
                  <a:pt x="4231864" y="115848"/>
                </a:lnTo>
                <a:cubicBezTo>
                  <a:pt x="4239106" y="187164"/>
                  <a:pt x="4242816" y="259524"/>
                  <a:pt x="4242816" y="332750"/>
                </a:cubicBezTo>
                <a:cubicBezTo>
                  <a:pt x="4242816" y="1504371"/>
                  <a:pt x="3293029" y="2454158"/>
                  <a:pt x="2121408" y="2454158"/>
                </a:cubicBezTo>
                <a:cubicBezTo>
                  <a:pt x="949787" y="2454158"/>
                  <a:pt x="0" y="1504371"/>
                  <a:pt x="0" y="332750"/>
                </a:cubicBezTo>
                <a:cubicBezTo>
                  <a:pt x="0" y="259524"/>
                  <a:pt x="3710" y="187164"/>
                  <a:pt x="10953" y="115848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06" name="Picture 10" descr="The Big 4 Experience - Pros &amp; Cons">
            <a:extLst>
              <a:ext uri="{FF2B5EF4-FFF2-40B4-BE49-F238E27FC236}">
                <a16:creationId xmlns:a16="http://schemas.microsoft.com/office/drawing/2014/main" id="{DDA1020F-87DE-EF0E-7BF0-F0AAC3D494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5" r="3" b="4"/>
          <a:stretch/>
        </p:blipFill>
        <p:spPr bwMode="auto">
          <a:xfrm>
            <a:off x="1246573" y="10"/>
            <a:ext cx="3913632" cy="2285224"/>
          </a:xfrm>
          <a:custGeom>
            <a:avLst/>
            <a:gdLst/>
            <a:ahLst/>
            <a:cxnLst/>
            <a:rect l="l" t="t" r="r" b="b"/>
            <a:pathLst>
              <a:path w="3913632" h="2285234">
                <a:moveTo>
                  <a:pt x="29691" y="0"/>
                </a:moveTo>
                <a:lnTo>
                  <a:pt x="3883942" y="0"/>
                </a:lnTo>
                <a:lnTo>
                  <a:pt x="3903529" y="128345"/>
                </a:lnTo>
                <a:cubicBezTo>
                  <a:pt x="3910210" y="194127"/>
                  <a:pt x="3913632" y="260873"/>
                  <a:pt x="3913632" y="328418"/>
                </a:cubicBezTo>
                <a:cubicBezTo>
                  <a:pt x="3913632" y="1409138"/>
                  <a:pt x="3037536" y="2285234"/>
                  <a:pt x="1956816" y="2285234"/>
                </a:cubicBezTo>
                <a:cubicBezTo>
                  <a:pt x="876096" y="2285234"/>
                  <a:pt x="0" y="1409138"/>
                  <a:pt x="0" y="328418"/>
                </a:cubicBezTo>
                <a:cubicBezTo>
                  <a:pt x="0" y="260873"/>
                  <a:pt x="3422" y="194127"/>
                  <a:pt x="10103" y="12834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LinkedIn">
            <a:extLst>
              <a:ext uri="{FF2B5EF4-FFF2-40B4-BE49-F238E27FC236}">
                <a16:creationId xmlns:a16="http://schemas.microsoft.com/office/drawing/2014/main" id="{85F5BED8-340D-7DAA-1CE2-BD2314BCA9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6" r="13439" b="2"/>
          <a:stretch/>
        </p:blipFill>
        <p:spPr bwMode="auto">
          <a:xfrm>
            <a:off x="20" y="2288331"/>
            <a:ext cx="3564618" cy="4569668"/>
          </a:xfrm>
          <a:custGeom>
            <a:avLst/>
            <a:gdLst/>
            <a:ahLst/>
            <a:cxnLst/>
            <a:rect l="l" t="t" r="r" b="b"/>
            <a:pathLst>
              <a:path w="3564638" h="4569668">
                <a:moveTo>
                  <a:pt x="640080" y="0"/>
                </a:moveTo>
                <a:cubicBezTo>
                  <a:pt x="2255269" y="0"/>
                  <a:pt x="3564638" y="1309369"/>
                  <a:pt x="3564638" y="2924558"/>
                </a:cubicBezTo>
                <a:cubicBezTo>
                  <a:pt x="3564638" y="3530254"/>
                  <a:pt x="3380508" y="4092944"/>
                  <a:pt x="3065170" y="4559707"/>
                </a:cubicBezTo>
                <a:lnTo>
                  <a:pt x="3057720" y="4569668"/>
                </a:lnTo>
                <a:lnTo>
                  <a:pt x="0" y="4569668"/>
                </a:lnTo>
                <a:lnTo>
                  <a:pt x="0" y="72448"/>
                </a:lnTo>
                <a:lnTo>
                  <a:pt x="50679" y="59417"/>
                </a:lnTo>
                <a:cubicBezTo>
                  <a:pt x="241061" y="20459"/>
                  <a:pt x="438181" y="0"/>
                  <a:pt x="64008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5" name="Oval 4114">
            <a:extLst>
              <a:ext uri="{FF2B5EF4-FFF2-40B4-BE49-F238E27FC236}">
                <a16:creationId xmlns:a16="http://schemas.microsoft.com/office/drawing/2014/main" id="{78418A25-6EAC-4140-BFE6-284E1925B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60967" y="561316"/>
            <a:ext cx="3182112" cy="3182112"/>
          </a:xfrm>
          <a:prstGeom prst="ellipse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02" name="Picture 6" descr="Instagram - Wikipedia">
            <a:extLst>
              <a:ext uri="{FF2B5EF4-FFF2-40B4-BE49-F238E27FC236}">
                <a16:creationId xmlns:a16="http://schemas.microsoft.com/office/drawing/2014/main" id="{ED018549-6D13-7786-263D-3C6A761494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3"/>
          <a:stretch/>
        </p:blipFill>
        <p:spPr bwMode="auto">
          <a:xfrm>
            <a:off x="5525559" y="725908"/>
            <a:ext cx="2852928" cy="2852928"/>
          </a:xfrm>
          <a:custGeom>
            <a:avLst/>
            <a:gdLst/>
            <a:ahLst/>
            <a:cxnLst/>
            <a:rect l="l" t="t" r="r" b="b"/>
            <a:pathLst>
              <a:path w="2852928" h="2852928">
                <a:moveTo>
                  <a:pt x="1426464" y="0"/>
                </a:moveTo>
                <a:cubicBezTo>
                  <a:pt x="2214278" y="0"/>
                  <a:pt x="2852928" y="638650"/>
                  <a:pt x="2852928" y="1426464"/>
                </a:cubicBezTo>
                <a:cubicBezTo>
                  <a:pt x="2852928" y="2214278"/>
                  <a:pt x="2214278" y="2852928"/>
                  <a:pt x="1426464" y="2852928"/>
                </a:cubicBezTo>
                <a:cubicBezTo>
                  <a:pt x="638650" y="2852928"/>
                  <a:pt x="0" y="2214278"/>
                  <a:pt x="0" y="1426464"/>
                </a:cubicBezTo>
                <a:cubicBezTo>
                  <a:pt x="0" y="638650"/>
                  <a:pt x="638650" y="0"/>
                  <a:pt x="14264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7" name="Freeform: Shape 4116">
            <a:extLst>
              <a:ext uri="{FF2B5EF4-FFF2-40B4-BE49-F238E27FC236}">
                <a16:creationId xmlns:a16="http://schemas.microsoft.com/office/drawing/2014/main" id="{6B9D64DB-4D5C-4A91-B45F-F301E3174F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52568" y="-4332"/>
            <a:ext cx="3439432" cy="3550083"/>
          </a:xfrm>
          <a:custGeom>
            <a:avLst/>
            <a:gdLst>
              <a:gd name="connsiteX0" fmla="*/ 115336 w 3439432"/>
              <a:gd name="connsiteY0" fmla="*/ 0 h 3550083"/>
              <a:gd name="connsiteX1" fmla="*/ 3439432 w 3439432"/>
              <a:gd name="connsiteY1" fmla="*/ 0 h 3550083"/>
              <a:gd name="connsiteX2" fmla="*/ 3439432 w 3439432"/>
              <a:gd name="connsiteY2" fmla="*/ 3462762 h 3550083"/>
              <a:gd name="connsiteX3" fmla="*/ 3318024 w 3439432"/>
              <a:gd name="connsiteY3" fmla="*/ 3493980 h 3550083"/>
              <a:gd name="connsiteX4" fmla="*/ 2761488 w 3439432"/>
              <a:gd name="connsiteY4" fmla="*/ 3550083 h 3550083"/>
              <a:gd name="connsiteX5" fmla="*/ 0 w 3439432"/>
              <a:gd name="connsiteY5" fmla="*/ 788595 h 3550083"/>
              <a:gd name="connsiteX6" fmla="*/ 70713 w 3439432"/>
              <a:gd name="connsiteY6" fmla="*/ 164949 h 3550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39432" h="3550083">
                <a:moveTo>
                  <a:pt x="115336" y="0"/>
                </a:moveTo>
                <a:lnTo>
                  <a:pt x="3439432" y="0"/>
                </a:lnTo>
                <a:lnTo>
                  <a:pt x="3439432" y="3462762"/>
                </a:lnTo>
                <a:lnTo>
                  <a:pt x="3318024" y="3493980"/>
                </a:lnTo>
                <a:cubicBezTo>
                  <a:pt x="3138258" y="3530765"/>
                  <a:pt x="2952129" y="3550083"/>
                  <a:pt x="2761488" y="3550083"/>
                </a:cubicBezTo>
                <a:cubicBezTo>
                  <a:pt x="1236360" y="3550083"/>
                  <a:pt x="0" y="2313723"/>
                  <a:pt x="0" y="788595"/>
                </a:cubicBezTo>
                <a:cubicBezTo>
                  <a:pt x="0" y="574124"/>
                  <a:pt x="24450" y="365364"/>
                  <a:pt x="70713" y="164949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100" name="Picture 4" descr="How Google Play Works">
            <a:extLst>
              <a:ext uri="{FF2B5EF4-FFF2-40B4-BE49-F238E27FC236}">
                <a16:creationId xmlns:a16="http://schemas.microsoft.com/office/drawing/2014/main" id="{279AEFC4-7876-59A1-A7A7-447740203C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24" r="42326" b="-1"/>
          <a:stretch/>
        </p:blipFill>
        <p:spPr bwMode="auto">
          <a:xfrm>
            <a:off x="8918761" y="-4331"/>
            <a:ext cx="3273238" cy="3383891"/>
          </a:xfrm>
          <a:custGeom>
            <a:avLst/>
            <a:gdLst/>
            <a:ahLst/>
            <a:cxnLst/>
            <a:rect l="l" t="t" r="r" b="b"/>
            <a:pathLst>
              <a:path w="3273238" h="3383891">
                <a:moveTo>
                  <a:pt x="122841" y="0"/>
                </a:moveTo>
                <a:lnTo>
                  <a:pt x="3273238" y="0"/>
                </a:lnTo>
                <a:lnTo>
                  <a:pt x="3273238" y="3291335"/>
                </a:lnTo>
                <a:lnTo>
                  <a:pt x="3118338" y="3331164"/>
                </a:lnTo>
                <a:cubicBezTo>
                  <a:pt x="2949390" y="3365736"/>
                  <a:pt x="2774463" y="3383891"/>
                  <a:pt x="2595295" y="3383891"/>
                </a:cubicBezTo>
                <a:cubicBezTo>
                  <a:pt x="1161953" y="3383891"/>
                  <a:pt x="0" y="2221938"/>
                  <a:pt x="0" y="788596"/>
                </a:cubicBezTo>
                <a:cubicBezTo>
                  <a:pt x="0" y="519845"/>
                  <a:pt x="40850" y="260634"/>
                  <a:pt x="116679" y="168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9" name="Freeform: Shape 4118">
            <a:extLst>
              <a:ext uri="{FF2B5EF4-FFF2-40B4-BE49-F238E27FC236}">
                <a16:creationId xmlns:a16="http://schemas.microsoft.com/office/drawing/2014/main" id="{CB14CE1B-4BC5-4EF2-BE3D-05E4F580B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99331" y="3907418"/>
            <a:ext cx="2992669" cy="2950582"/>
          </a:xfrm>
          <a:custGeom>
            <a:avLst/>
            <a:gdLst>
              <a:gd name="connsiteX0" fmla="*/ 2052140 w 2992669"/>
              <a:gd name="connsiteY0" fmla="*/ 0 h 2950582"/>
              <a:gd name="connsiteX1" fmla="*/ 2850926 w 2992669"/>
              <a:gd name="connsiteY1" fmla="*/ 161267 h 2950582"/>
              <a:gd name="connsiteX2" fmla="*/ 2992669 w 2992669"/>
              <a:gd name="connsiteY2" fmla="*/ 229549 h 2950582"/>
              <a:gd name="connsiteX3" fmla="*/ 2992669 w 2992669"/>
              <a:gd name="connsiteY3" fmla="*/ 2950582 h 2950582"/>
              <a:gd name="connsiteX4" fmla="*/ 209274 w 2992669"/>
              <a:gd name="connsiteY4" fmla="*/ 2950582 h 2950582"/>
              <a:gd name="connsiteX5" fmla="*/ 161267 w 2992669"/>
              <a:gd name="connsiteY5" fmla="*/ 2850926 h 2950582"/>
              <a:gd name="connsiteX6" fmla="*/ 0 w 2992669"/>
              <a:gd name="connsiteY6" fmla="*/ 2052140 h 2950582"/>
              <a:gd name="connsiteX7" fmla="*/ 2052140 w 2992669"/>
              <a:gd name="connsiteY7" fmla="*/ 0 h 2950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92669" h="2950582">
                <a:moveTo>
                  <a:pt x="2052140" y="0"/>
                </a:moveTo>
                <a:cubicBezTo>
                  <a:pt x="2335482" y="0"/>
                  <a:pt x="2605411" y="57424"/>
                  <a:pt x="2850926" y="161267"/>
                </a:cubicBezTo>
                <a:lnTo>
                  <a:pt x="2992669" y="229549"/>
                </a:lnTo>
                <a:lnTo>
                  <a:pt x="2992669" y="2950582"/>
                </a:lnTo>
                <a:lnTo>
                  <a:pt x="209274" y="2950582"/>
                </a:lnTo>
                <a:lnTo>
                  <a:pt x="161267" y="2850926"/>
                </a:lnTo>
                <a:cubicBezTo>
                  <a:pt x="57423" y="2605411"/>
                  <a:pt x="0" y="2335482"/>
                  <a:pt x="0" y="2052140"/>
                </a:cubicBezTo>
                <a:cubicBezTo>
                  <a:pt x="0" y="918774"/>
                  <a:pt x="918774" y="0"/>
                  <a:pt x="2052140" y="0"/>
                </a:cubicBez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App Store - Apple">
            <a:extLst>
              <a:ext uri="{FF2B5EF4-FFF2-40B4-BE49-F238E27FC236}">
                <a16:creationId xmlns:a16="http://schemas.microsoft.com/office/drawing/2014/main" id="{62C3FA8F-9674-C6D7-808F-F252DB063A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8" r="-2" b="-2"/>
          <a:stretch/>
        </p:blipFill>
        <p:spPr bwMode="auto">
          <a:xfrm>
            <a:off x="9363236" y="4071322"/>
            <a:ext cx="2828765" cy="2786678"/>
          </a:xfrm>
          <a:custGeom>
            <a:avLst/>
            <a:gdLst/>
            <a:ahLst/>
            <a:cxnLst/>
            <a:rect l="l" t="t" r="r" b="b"/>
            <a:pathLst>
              <a:path w="2828765" h="2786678">
                <a:moveTo>
                  <a:pt x="1888236" y="0"/>
                </a:moveTo>
                <a:cubicBezTo>
                  <a:pt x="2214125" y="0"/>
                  <a:pt x="2520731" y="82558"/>
                  <a:pt x="2788281" y="227900"/>
                </a:cubicBezTo>
                <a:lnTo>
                  <a:pt x="2828765" y="252495"/>
                </a:lnTo>
                <a:lnTo>
                  <a:pt x="2828765" y="2786678"/>
                </a:lnTo>
                <a:lnTo>
                  <a:pt x="227128" y="2786678"/>
                </a:lnTo>
                <a:lnTo>
                  <a:pt x="148387" y="2623223"/>
                </a:lnTo>
                <a:cubicBezTo>
                  <a:pt x="52837" y="2397318"/>
                  <a:pt x="0" y="2148947"/>
                  <a:pt x="0" y="1888236"/>
                </a:cubicBezTo>
                <a:cubicBezTo>
                  <a:pt x="0" y="845392"/>
                  <a:pt x="845392" y="0"/>
                  <a:pt x="188823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304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AE860-BE08-6A57-F2DE-FA4955912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Competitive Advantage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D3234F-D95D-D25C-8B47-A3599E3D4C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349" r="28652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2369E-0811-B74D-F35C-7F91BFE7F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n-US" sz="2000" dirty="0"/>
              <a:t>Creators of </a:t>
            </a:r>
            <a:r>
              <a:rPr lang="en-US" sz="2000" dirty="0" err="1"/>
              <a:t>OpenPosture</a:t>
            </a:r>
            <a:r>
              <a:rPr lang="en-US" sz="2000" dirty="0"/>
              <a:t> are D1 Track and Field Athletes with a vast knowledge in postural improvement exercises and many connections to certified specialists, including chiropractors, UMKC Sports Medicine staff, and Big 4 Accounting Firm Corporate Wellness advocates. </a:t>
            </a:r>
          </a:p>
        </p:txBody>
      </p:sp>
    </p:spTree>
    <p:extLst>
      <p:ext uri="{BB962C8B-B14F-4D97-AF65-F5344CB8AC3E}">
        <p14:creationId xmlns:p14="http://schemas.microsoft.com/office/powerpoint/2010/main" val="247965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70DFA0FD-AB28-4B25-B870-4D2BBC35B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Person sitting at desk">
            <a:extLst>
              <a:ext uri="{FF2B5EF4-FFF2-40B4-BE49-F238E27FC236}">
                <a16:creationId xmlns:a16="http://schemas.microsoft.com/office/drawing/2014/main" id="{8ED36666-F0BC-3AF2-A821-99F4091A43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l="18883" r="18881" b="-1"/>
          <a:stretch/>
        </p:blipFill>
        <p:spPr>
          <a:xfrm>
            <a:off x="5833976" y="10"/>
            <a:ext cx="6394152" cy="685799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0D628DFB-9CD1-4E2B-8B44-9FDF7E80F6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79564" y="0"/>
            <a:ext cx="6648564" cy="6858000"/>
            <a:chOff x="5705128" y="0"/>
            <a:chExt cx="6648564" cy="685800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4CB07514-66C4-498E-85FA-6CCDFB253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8018" y="0"/>
              <a:ext cx="6485674" cy="6858000"/>
            </a:xfrm>
            <a:custGeom>
              <a:avLst/>
              <a:gdLst>
                <a:gd name="connsiteX0" fmla="*/ 1720317 w 6237794"/>
                <a:gd name="connsiteY0" fmla="*/ 0 h 6858000"/>
                <a:gd name="connsiteX1" fmla="*/ 2433560 w 6237794"/>
                <a:gd name="connsiteY1" fmla="*/ 0 h 6858000"/>
                <a:gd name="connsiteX2" fmla="*/ 2351473 w 6237794"/>
                <a:gd name="connsiteY2" fmla="*/ 41605 h 6858000"/>
                <a:gd name="connsiteX3" fmla="*/ 1473152 w 6237794"/>
                <a:gd name="connsiteY3" fmla="*/ 667521 h 6858000"/>
                <a:gd name="connsiteX4" fmla="*/ 982876 w 6237794"/>
                <a:gd name="connsiteY4" fmla="*/ 1193803 h 6858000"/>
                <a:gd name="connsiteX5" fmla="*/ 595242 w 6237794"/>
                <a:gd name="connsiteY5" fmla="*/ 1798192 h 6858000"/>
                <a:gd name="connsiteX6" fmla="*/ 332174 w 6237794"/>
                <a:gd name="connsiteY6" fmla="*/ 2466315 h 6858000"/>
                <a:gd name="connsiteX7" fmla="*/ 236500 w 6237794"/>
                <a:gd name="connsiteY7" fmla="*/ 3178573 h 6858000"/>
                <a:gd name="connsiteX8" fmla="*/ 276860 w 6237794"/>
                <a:gd name="connsiteY8" fmla="*/ 3527298 h 6858000"/>
                <a:gd name="connsiteX9" fmla="*/ 396054 w 6237794"/>
                <a:gd name="connsiteY9" fmla="*/ 3853520 h 6858000"/>
                <a:gd name="connsiteX10" fmla="*/ 479243 w 6237794"/>
                <a:gd name="connsiteY10" fmla="*/ 4007121 h 6858000"/>
                <a:gd name="connsiteX11" fmla="*/ 574772 w 6237794"/>
                <a:gd name="connsiteY11" fmla="*/ 4155787 h 6858000"/>
                <a:gd name="connsiteX12" fmla="*/ 795447 w 6237794"/>
                <a:gd name="connsiteY12" fmla="*/ 4443100 h 6858000"/>
                <a:gd name="connsiteX13" fmla="*/ 1034270 w 6237794"/>
                <a:gd name="connsiteY13" fmla="*/ 4732591 h 6858000"/>
                <a:gd name="connsiteX14" fmla="*/ 1153028 w 6237794"/>
                <a:gd name="connsiteY14" fmla="*/ 4883725 h 6858000"/>
                <a:gd name="connsiteX15" fmla="*/ 1210084 w 6237794"/>
                <a:gd name="connsiteY15" fmla="*/ 4957912 h 6858000"/>
                <a:gd name="connsiteX16" fmla="*/ 1265979 w 6237794"/>
                <a:gd name="connsiteY16" fmla="*/ 5028906 h 6858000"/>
                <a:gd name="connsiteX17" fmla="*/ 1746238 w 6237794"/>
                <a:gd name="connsiteY17" fmla="*/ 5553590 h 6858000"/>
                <a:gd name="connsiteX18" fmla="*/ 2001611 w 6237794"/>
                <a:gd name="connsiteY18" fmla="*/ 5789654 h 6858000"/>
                <a:gd name="connsiteX19" fmla="*/ 2269035 w 6237794"/>
                <a:gd name="connsiteY19" fmla="*/ 6007280 h 6858000"/>
                <a:gd name="connsiteX20" fmla="*/ 2866455 w 6237794"/>
                <a:gd name="connsiteY20" fmla="*/ 6351505 h 6858000"/>
                <a:gd name="connsiteX21" fmla="*/ 3200661 w 6237794"/>
                <a:gd name="connsiteY21" fmla="*/ 6448777 h 6858000"/>
                <a:gd name="connsiteX22" fmla="*/ 3286318 w 6237794"/>
                <a:gd name="connsiteY22" fmla="*/ 6465908 h 6858000"/>
                <a:gd name="connsiteX23" fmla="*/ 3372701 w 6237794"/>
                <a:gd name="connsiteY23" fmla="*/ 6480281 h 6858000"/>
                <a:gd name="connsiteX24" fmla="*/ 3547063 w 6237794"/>
                <a:gd name="connsiteY24" fmla="*/ 6500896 h 6858000"/>
                <a:gd name="connsiteX25" fmla="*/ 3634753 w 6237794"/>
                <a:gd name="connsiteY25" fmla="*/ 6507575 h 6858000"/>
                <a:gd name="connsiteX26" fmla="*/ 3722733 w 6237794"/>
                <a:gd name="connsiteY26" fmla="*/ 6512221 h 6858000"/>
                <a:gd name="connsiteX27" fmla="*/ 3811003 w 6237794"/>
                <a:gd name="connsiteY27" fmla="*/ 6514253 h 6858000"/>
                <a:gd name="connsiteX28" fmla="*/ 3899418 w 6237794"/>
                <a:gd name="connsiteY28" fmla="*/ 6513817 h 6858000"/>
                <a:gd name="connsiteX29" fmla="*/ 3943698 w 6237794"/>
                <a:gd name="connsiteY29" fmla="*/ 6513381 h 6858000"/>
                <a:gd name="connsiteX30" fmla="*/ 3986381 w 6237794"/>
                <a:gd name="connsiteY30" fmla="*/ 6511495 h 6858000"/>
                <a:gd name="connsiteX31" fmla="*/ 4028919 w 6237794"/>
                <a:gd name="connsiteY31" fmla="*/ 6509317 h 6858000"/>
                <a:gd name="connsiteX32" fmla="*/ 4071312 w 6237794"/>
                <a:gd name="connsiteY32" fmla="*/ 6505833 h 6858000"/>
                <a:gd name="connsiteX33" fmla="*/ 4239432 w 6237794"/>
                <a:gd name="connsiteY33" fmla="*/ 6485072 h 6858000"/>
                <a:gd name="connsiteX34" fmla="*/ 4879826 w 6237794"/>
                <a:gd name="connsiteY34" fmla="*/ 6274849 h 6858000"/>
                <a:gd name="connsiteX35" fmla="*/ 5471439 w 6237794"/>
                <a:gd name="connsiteY35" fmla="*/ 5906235 h 6858000"/>
                <a:gd name="connsiteX36" fmla="*/ 5614877 w 6237794"/>
                <a:gd name="connsiteY36" fmla="*/ 5797930 h 6858000"/>
                <a:gd name="connsiteX37" fmla="*/ 5758316 w 6237794"/>
                <a:gd name="connsiteY37" fmla="*/ 5685995 h 6858000"/>
                <a:gd name="connsiteX38" fmla="*/ 6048824 w 6237794"/>
                <a:gd name="connsiteY38" fmla="*/ 5453705 h 6858000"/>
                <a:gd name="connsiteX39" fmla="*/ 6237794 w 6237794"/>
                <a:gd name="connsiteY39" fmla="*/ 5308644 h 6858000"/>
                <a:gd name="connsiteX40" fmla="*/ 6237794 w 6237794"/>
                <a:gd name="connsiteY40" fmla="*/ 6081399 h 6858000"/>
                <a:gd name="connsiteX41" fmla="*/ 6123011 w 6237794"/>
                <a:gd name="connsiteY41" fmla="*/ 6166399 h 6858000"/>
                <a:gd name="connsiteX42" fmla="*/ 5965925 w 6237794"/>
                <a:gd name="connsiteY42" fmla="*/ 6278479 h 6858000"/>
                <a:gd name="connsiteX43" fmla="*/ 5803903 w 6237794"/>
                <a:gd name="connsiteY43" fmla="*/ 6387364 h 6858000"/>
                <a:gd name="connsiteX44" fmla="*/ 5463744 w 6237794"/>
                <a:gd name="connsiteY44" fmla="*/ 6591780 h 6858000"/>
                <a:gd name="connsiteX45" fmla="*/ 5097888 w 6237794"/>
                <a:gd name="connsiteY45" fmla="*/ 6765562 h 6858000"/>
                <a:gd name="connsiteX46" fmla="*/ 4905602 w 6237794"/>
                <a:gd name="connsiteY46" fmla="*/ 6836446 h 6858000"/>
                <a:gd name="connsiteX47" fmla="*/ 4831447 w 6237794"/>
                <a:gd name="connsiteY47" fmla="*/ 6858000 h 6858000"/>
                <a:gd name="connsiteX48" fmla="*/ 3036485 w 6237794"/>
                <a:gd name="connsiteY48" fmla="*/ 6858000 h 6858000"/>
                <a:gd name="connsiteX49" fmla="*/ 2911533 w 6237794"/>
                <a:gd name="connsiteY49" fmla="*/ 6825558 h 6858000"/>
                <a:gd name="connsiteX50" fmla="*/ 2719386 w 6237794"/>
                <a:gd name="connsiteY50" fmla="*/ 6767158 h 6858000"/>
                <a:gd name="connsiteX51" fmla="*/ 1980415 w 6237794"/>
                <a:gd name="connsiteY51" fmla="*/ 6440210 h 6858000"/>
                <a:gd name="connsiteX52" fmla="*/ 1357588 w 6237794"/>
                <a:gd name="connsiteY52" fmla="*/ 5931206 h 6858000"/>
                <a:gd name="connsiteX53" fmla="*/ 1105118 w 6237794"/>
                <a:gd name="connsiteY53" fmla="*/ 5624874 h 6858000"/>
                <a:gd name="connsiteX54" fmla="*/ 884588 w 6237794"/>
                <a:gd name="connsiteY54" fmla="*/ 5300539 h 6858000"/>
                <a:gd name="connsiteX55" fmla="*/ 833049 w 6237794"/>
                <a:gd name="connsiteY55" fmla="*/ 5217931 h 6858000"/>
                <a:gd name="connsiteX56" fmla="*/ 783833 w 6237794"/>
                <a:gd name="connsiteY56" fmla="*/ 5137791 h 6858000"/>
                <a:gd name="connsiteX57" fmla="*/ 686706 w 6237794"/>
                <a:gd name="connsiteY57" fmla="*/ 4982447 h 6858000"/>
                <a:gd name="connsiteX58" fmla="*/ 485485 w 6237794"/>
                <a:gd name="connsiteY58" fmla="*/ 4665082 h 6858000"/>
                <a:gd name="connsiteX59" fmla="*/ 289055 w 6237794"/>
                <a:gd name="connsiteY59" fmla="*/ 4329568 h 6858000"/>
                <a:gd name="connsiteX60" fmla="*/ 200495 w 6237794"/>
                <a:gd name="connsiteY60" fmla="*/ 4151721 h 6858000"/>
                <a:gd name="connsiteX61" fmla="*/ 125291 w 6237794"/>
                <a:gd name="connsiteY61" fmla="*/ 3965600 h 6858000"/>
                <a:gd name="connsiteX62" fmla="*/ 67654 w 6237794"/>
                <a:gd name="connsiteY62" fmla="*/ 3772509 h 6858000"/>
                <a:gd name="connsiteX63" fmla="*/ 46168 w 6237794"/>
                <a:gd name="connsiteY63" fmla="*/ 3674076 h 6858000"/>
                <a:gd name="connsiteX64" fmla="*/ 36731 w 6237794"/>
                <a:gd name="connsiteY64" fmla="*/ 3624714 h 6858000"/>
                <a:gd name="connsiteX65" fmla="*/ 28891 w 6237794"/>
                <a:gd name="connsiteY65" fmla="*/ 3575208 h 6858000"/>
                <a:gd name="connsiteX66" fmla="*/ 0 w 6237794"/>
                <a:gd name="connsiteY66" fmla="*/ 3178573 h 6858000"/>
                <a:gd name="connsiteX67" fmla="*/ 80575 w 6237794"/>
                <a:gd name="connsiteY67" fmla="*/ 2405774 h 6858000"/>
                <a:gd name="connsiteX68" fmla="*/ 322737 w 6237794"/>
                <a:gd name="connsiteY68" fmla="*/ 1665351 h 6858000"/>
                <a:gd name="connsiteX69" fmla="*/ 1230700 w 6237794"/>
                <a:gd name="connsiteY69" fmla="*/ 407938 h 6858000"/>
                <a:gd name="connsiteX70" fmla="*/ 1521825 w 6237794"/>
                <a:gd name="connsiteY70" fmla="*/ 14944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6237794" h="6858000">
                  <a:moveTo>
                    <a:pt x="1720317" y="0"/>
                  </a:moveTo>
                  <a:lnTo>
                    <a:pt x="2433560" y="0"/>
                  </a:lnTo>
                  <a:lnTo>
                    <a:pt x="2351473" y="41605"/>
                  </a:lnTo>
                  <a:cubicBezTo>
                    <a:pt x="2036528" y="216271"/>
                    <a:pt x="1740794" y="426339"/>
                    <a:pt x="1473152" y="667521"/>
                  </a:cubicBezTo>
                  <a:cubicBezTo>
                    <a:pt x="1295305" y="828818"/>
                    <a:pt x="1130525" y="1004777"/>
                    <a:pt x="982876" y="1193803"/>
                  </a:cubicBezTo>
                  <a:cubicBezTo>
                    <a:pt x="834936" y="1382538"/>
                    <a:pt x="704418" y="1584921"/>
                    <a:pt x="595242" y="1798192"/>
                  </a:cubicBezTo>
                  <a:cubicBezTo>
                    <a:pt x="486066" y="2011317"/>
                    <a:pt x="395183" y="2234461"/>
                    <a:pt x="332174" y="2466315"/>
                  </a:cubicBezTo>
                  <a:cubicBezTo>
                    <a:pt x="269166" y="2697588"/>
                    <a:pt x="236355" y="2938008"/>
                    <a:pt x="236500" y="3178573"/>
                  </a:cubicBezTo>
                  <a:cubicBezTo>
                    <a:pt x="237807" y="3296751"/>
                    <a:pt x="249421" y="3414057"/>
                    <a:pt x="276860" y="3527298"/>
                  </a:cubicBezTo>
                  <a:cubicBezTo>
                    <a:pt x="303864" y="3640684"/>
                    <a:pt x="345821" y="3749135"/>
                    <a:pt x="396054" y="3853520"/>
                  </a:cubicBezTo>
                  <a:cubicBezTo>
                    <a:pt x="421461" y="3905640"/>
                    <a:pt x="449626" y="3956743"/>
                    <a:pt x="479243" y="4007121"/>
                  </a:cubicBezTo>
                  <a:cubicBezTo>
                    <a:pt x="509295" y="4057354"/>
                    <a:pt x="541380" y="4106861"/>
                    <a:pt x="574772" y="4155787"/>
                  </a:cubicBezTo>
                  <a:cubicBezTo>
                    <a:pt x="642426" y="4253348"/>
                    <a:pt x="717630" y="4348007"/>
                    <a:pt x="795447" y="4443100"/>
                  </a:cubicBezTo>
                  <a:cubicBezTo>
                    <a:pt x="873264" y="4538339"/>
                    <a:pt x="954565" y="4633577"/>
                    <a:pt x="1034270" y="4732591"/>
                  </a:cubicBezTo>
                  <a:cubicBezTo>
                    <a:pt x="1074195" y="4781952"/>
                    <a:pt x="1113684" y="4832476"/>
                    <a:pt x="1153028" y="4883725"/>
                  </a:cubicBezTo>
                  <a:lnTo>
                    <a:pt x="1210084" y="4957912"/>
                  </a:lnTo>
                  <a:cubicBezTo>
                    <a:pt x="1228813" y="4981576"/>
                    <a:pt x="1246670" y="5005822"/>
                    <a:pt x="1265979" y="5028906"/>
                  </a:cubicBezTo>
                  <a:cubicBezTo>
                    <a:pt x="1416677" y="5216770"/>
                    <a:pt x="1580151" y="5389681"/>
                    <a:pt x="1746238" y="5553590"/>
                  </a:cubicBezTo>
                  <a:cubicBezTo>
                    <a:pt x="1829717" y="5635182"/>
                    <a:pt x="1914648" y="5714015"/>
                    <a:pt x="2001611" y="5789654"/>
                  </a:cubicBezTo>
                  <a:cubicBezTo>
                    <a:pt x="2088575" y="5865293"/>
                    <a:pt x="2177135" y="5938465"/>
                    <a:pt x="2269035" y="6007280"/>
                  </a:cubicBezTo>
                  <a:cubicBezTo>
                    <a:pt x="2452108" y="6145202"/>
                    <a:pt x="2649554" y="6268461"/>
                    <a:pt x="2866455" y="6351505"/>
                  </a:cubicBezTo>
                  <a:cubicBezTo>
                    <a:pt x="2974615" y="6393027"/>
                    <a:pt x="3086694" y="6424821"/>
                    <a:pt x="3200661" y="6448777"/>
                  </a:cubicBezTo>
                  <a:cubicBezTo>
                    <a:pt x="3229262" y="6454438"/>
                    <a:pt x="3257572" y="6460971"/>
                    <a:pt x="3286318" y="6465908"/>
                  </a:cubicBezTo>
                  <a:lnTo>
                    <a:pt x="3372701" y="6480281"/>
                  </a:lnTo>
                  <a:cubicBezTo>
                    <a:pt x="3430628" y="6487975"/>
                    <a:pt x="3488556" y="6496106"/>
                    <a:pt x="3547063" y="6500896"/>
                  </a:cubicBezTo>
                  <a:cubicBezTo>
                    <a:pt x="3576245" y="6503654"/>
                    <a:pt x="3605426" y="6506268"/>
                    <a:pt x="3634753" y="6507575"/>
                  </a:cubicBezTo>
                  <a:cubicBezTo>
                    <a:pt x="3664079" y="6509026"/>
                    <a:pt x="3693261" y="6511350"/>
                    <a:pt x="3722733" y="6512221"/>
                  </a:cubicBezTo>
                  <a:lnTo>
                    <a:pt x="3811003" y="6514253"/>
                  </a:lnTo>
                  <a:cubicBezTo>
                    <a:pt x="3840329" y="6514979"/>
                    <a:pt x="3869946" y="6513963"/>
                    <a:pt x="3899418" y="6513817"/>
                  </a:cubicBezTo>
                  <a:lnTo>
                    <a:pt x="3943698" y="6513381"/>
                  </a:lnTo>
                  <a:cubicBezTo>
                    <a:pt x="3958071" y="6512946"/>
                    <a:pt x="3972154" y="6512075"/>
                    <a:pt x="3986381" y="6511495"/>
                  </a:cubicBezTo>
                  <a:cubicBezTo>
                    <a:pt x="4000609" y="6510768"/>
                    <a:pt x="4014837" y="6510333"/>
                    <a:pt x="4028919" y="6509317"/>
                  </a:cubicBezTo>
                  <a:lnTo>
                    <a:pt x="4071312" y="6505833"/>
                  </a:lnTo>
                  <a:cubicBezTo>
                    <a:pt x="4127788" y="6501332"/>
                    <a:pt x="4183828" y="6493782"/>
                    <a:pt x="4239432" y="6485072"/>
                  </a:cubicBezTo>
                  <a:cubicBezTo>
                    <a:pt x="4461994" y="6448195"/>
                    <a:pt x="4675992" y="6376041"/>
                    <a:pt x="4879826" y="6274849"/>
                  </a:cubicBezTo>
                  <a:cubicBezTo>
                    <a:pt x="5084386" y="6174820"/>
                    <a:pt x="5279074" y="6046770"/>
                    <a:pt x="5471439" y="5906235"/>
                  </a:cubicBezTo>
                  <a:cubicBezTo>
                    <a:pt x="5519494" y="5871246"/>
                    <a:pt x="5567258" y="5834806"/>
                    <a:pt x="5614877" y="5797930"/>
                  </a:cubicBezTo>
                  <a:cubicBezTo>
                    <a:pt x="5662787" y="5761199"/>
                    <a:pt x="5710551" y="5723887"/>
                    <a:pt x="5758316" y="5685995"/>
                  </a:cubicBezTo>
                  <a:lnTo>
                    <a:pt x="6048824" y="5453705"/>
                  </a:lnTo>
                  <a:lnTo>
                    <a:pt x="6237794" y="5308644"/>
                  </a:lnTo>
                  <a:lnTo>
                    <a:pt x="6237794" y="6081399"/>
                  </a:lnTo>
                  <a:lnTo>
                    <a:pt x="6123011" y="6166399"/>
                  </a:lnTo>
                  <a:cubicBezTo>
                    <a:pt x="6071326" y="6204001"/>
                    <a:pt x="6019061" y="6241458"/>
                    <a:pt x="5965925" y="6278479"/>
                  </a:cubicBezTo>
                  <a:cubicBezTo>
                    <a:pt x="5912644" y="6315210"/>
                    <a:pt x="5858927" y="6351650"/>
                    <a:pt x="5803903" y="6387364"/>
                  </a:cubicBezTo>
                  <a:cubicBezTo>
                    <a:pt x="5694437" y="6458938"/>
                    <a:pt x="5581486" y="6528335"/>
                    <a:pt x="5463744" y="6591780"/>
                  </a:cubicBezTo>
                  <a:cubicBezTo>
                    <a:pt x="5346147" y="6655514"/>
                    <a:pt x="5224486" y="6714748"/>
                    <a:pt x="5097888" y="6765562"/>
                  </a:cubicBezTo>
                  <a:cubicBezTo>
                    <a:pt x="5034879" y="6791332"/>
                    <a:pt x="4970700" y="6815005"/>
                    <a:pt x="4905602" y="6836446"/>
                  </a:cubicBezTo>
                  <a:lnTo>
                    <a:pt x="4831447" y="6858000"/>
                  </a:lnTo>
                  <a:lnTo>
                    <a:pt x="3036485" y="6858000"/>
                  </a:lnTo>
                  <a:lnTo>
                    <a:pt x="2911533" y="6825558"/>
                  </a:lnTo>
                  <a:cubicBezTo>
                    <a:pt x="2847182" y="6807410"/>
                    <a:pt x="2783121" y="6787919"/>
                    <a:pt x="2719386" y="6767158"/>
                  </a:cubicBezTo>
                  <a:cubicBezTo>
                    <a:pt x="2464884" y="6683389"/>
                    <a:pt x="2213285" y="6579149"/>
                    <a:pt x="1980415" y="6440210"/>
                  </a:cubicBezTo>
                  <a:cubicBezTo>
                    <a:pt x="1747399" y="6301563"/>
                    <a:pt x="1539355" y="6125749"/>
                    <a:pt x="1357588" y="5931206"/>
                  </a:cubicBezTo>
                  <a:cubicBezTo>
                    <a:pt x="1266269" y="5834080"/>
                    <a:pt x="1183226" y="5730711"/>
                    <a:pt x="1105118" y="5624874"/>
                  </a:cubicBezTo>
                  <a:cubicBezTo>
                    <a:pt x="1027446" y="5518601"/>
                    <a:pt x="953549" y="5410732"/>
                    <a:pt x="884588" y="5300539"/>
                  </a:cubicBezTo>
                  <a:cubicBezTo>
                    <a:pt x="866876" y="5273245"/>
                    <a:pt x="850180" y="5245516"/>
                    <a:pt x="833049" y="5217931"/>
                  </a:cubicBezTo>
                  <a:lnTo>
                    <a:pt x="783833" y="5137791"/>
                  </a:lnTo>
                  <a:cubicBezTo>
                    <a:pt x="752328" y="5085962"/>
                    <a:pt x="719662" y="5034567"/>
                    <a:pt x="686706" y="4982447"/>
                  </a:cubicBezTo>
                  <a:lnTo>
                    <a:pt x="485485" y="4665082"/>
                  </a:lnTo>
                  <a:cubicBezTo>
                    <a:pt x="417976" y="4556922"/>
                    <a:pt x="351338" y="4445568"/>
                    <a:pt x="289055" y="4329568"/>
                  </a:cubicBezTo>
                  <a:cubicBezTo>
                    <a:pt x="257987" y="4271496"/>
                    <a:pt x="227934" y="4212408"/>
                    <a:pt x="200495" y="4151721"/>
                  </a:cubicBezTo>
                  <a:cubicBezTo>
                    <a:pt x="173201" y="4090891"/>
                    <a:pt x="147794" y="4028898"/>
                    <a:pt x="125291" y="3965600"/>
                  </a:cubicBezTo>
                  <a:cubicBezTo>
                    <a:pt x="103224" y="3902155"/>
                    <a:pt x="83624" y="3837840"/>
                    <a:pt x="67654" y="3772509"/>
                  </a:cubicBezTo>
                  <a:cubicBezTo>
                    <a:pt x="60105" y="3739843"/>
                    <a:pt x="52410" y="3707032"/>
                    <a:pt x="46168" y="3674076"/>
                  </a:cubicBezTo>
                  <a:lnTo>
                    <a:pt x="36731" y="3624714"/>
                  </a:lnTo>
                  <a:lnTo>
                    <a:pt x="28891" y="3575208"/>
                  </a:lnTo>
                  <a:cubicBezTo>
                    <a:pt x="8566" y="3442948"/>
                    <a:pt x="0" y="3310252"/>
                    <a:pt x="0" y="3178573"/>
                  </a:cubicBezTo>
                  <a:cubicBezTo>
                    <a:pt x="726" y="2919425"/>
                    <a:pt x="27730" y="2660277"/>
                    <a:pt x="80575" y="2405774"/>
                  </a:cubicBezTo>
                  <a:cubicBezTo>
                    <a:pt x="133276" y="2151417"/>
                    <a:pt x="213997" y="1901996"/>
                    <a:pt x="322737" y="1665351"/>
                  </a:cubicBezTo>
                  <a:cubicBezTo>
                    <a:pt x="541235" y="1192061"/>
                    <a:pt x="857875" y="768568"/>
                    <a:pt x="1230700" y="407938"/>
                  </a:cubicBezTo>
                  <a:cubicBezTo>
                    <a:pt x="1324124" y="317781"/>
                    <a:pt x="1421323" y="231579"/>
                    <a:pt x="1521825" y="14944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3BFB38F-216C-4A75-8C1C-DAF998A5C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634917 w 6230407"/>
                <a:gd name="connsiteY0" fmla="*/ 0 h 6858000"/>
                <a:gd name="connsiteX1" fmla="*/ 6230407 w 6230407"/>
                <a:gd name="connsiteY1" fmla="*/ 0 h 6858000"/>
                <a:gd name="connsiteX2" fmla="*/ 6230407 w 6230407"/>
                <a:gd name="connsiteY2" fmla="*/ 322046 h 6858000"/>
                <a:gd name="connsiteX3" fmla="*/ 6061915 w 6230407"/>
                <a:gd name="connsiteY3" fmla="*/ 206288 h 6858000"/>
                <a:gd name="connsiteX4" fmla="*/ 5814792 w 6230407"/>
                <a:gd name="connsiteY4" fmla="*/ 74312 h 6858000"/>
                <a:gd name="connsiteX5" fmla="*/ 5676576 w 6230407"/>
                <a:gd name="connsiteY5" fmla="*/ 15049 h 6858000"/>
                <a:gd name="connsiteX6" fmla="*/ 1821847 w 6230407"/>
                <a:gd name="connsiteY6" fmla="*/ 0 h 6858000"/>
                <a:gd name="connsiteX7" fmla="*/ 3449591 w 6230407"/>
                <a:gd name="connsiteY7" fmla="*/ 0 h 6858000"/>
                <a:gd name="connsiteX8" fmla="*/ 3354111 w 6230407"/>
                <a:gd name="connsiteY8" fmla="*/ 29819 h 6858000"/>
                <a:gd name="connsiteX9" fmla="*/ 3177287 w 6230407"/>
                <a:gd name="connsiteY9" fmla="*/ 93621 h 6858000"/>
                <a:gd name="connsiteX10" fmla="*/ 1915374 w 6230407"/>
                <a:gd name="connsiteY10" fmla="*/ 844207 h 6858000"/>
                <a:gd name="connsiteX11" fmla="*/ 1042545 w 6230407"/>
                <a:gd name="connsiteY11" fmla="*/ 1926532 h 6858000"/>
                <a:gd name="connsiteX12" fmla="*/ 726050 w 6230407"/>
                <a:gd name="connsiteY12" fmla="*/ 3186123 h 6858000"/>
                <a:gd name="connsiteX13" fmla="*/ 1249864 w 6230407"/>
                <a:gd name="connsiteY13" fmla="*/ 4355701 h 6858000"/>
                <a:gd name="connsiteX14" fmla="*/ 1513803 w 6230407"/>
                <a:gd name="connsiteY14" fmla="*/ 4726929 h 6858000"/>
                <a:gd name="connsiteX15" fmla="*/ 3990446 w 6230407"/>
                <a:gd name="connsiteY15" fmla="*/ 6178014 h 6858000"/>
                <a:gd name="connsiteX16" fmla="*/ 5870541 w 6230407"/>
                <a:gd name="connsiteY16" fmla="*/ 5285296 h 6858000"/>
                <a:gd name="connsiteX17" fmla="*/ 6099347 w 6230407"/>
                <a:gd name="connsiteY17" fmla="*/ 5108030 h 6858000"/>
                <a:gd name="connsiteX18" fmla="*/ 6230407 w 6230407"/>
                <a:gd name="connsiteY18" fmla="*/ 5006078 h 6858000"/>
                <a:gd name="connsiteX19" fmla="*/ 6230407 w 6230407"/>
                <a:gd name="connsiteY19" fmla="*/ 5924458 h 6858000"/>
                <a:gd name="connsiteX20" fmla="*/ 6056186 w 6230407"/>
                <a:gd name="connsiteY20" fmla="*/ 6058925 h 6858000"/>
                <a:gd name="connsiteX21" fmla="*/ 4500343 w 6230407"/>
                <a:gd name="connsiteY21" fmla="*/ 6854086 h 6858000"/>
                <a:gd name="connsiteX22" fmla="*/ 4476760 w 6230407"/>
                <a:gd name="connsiteY22" fmla="*/ 6858000 h 6858000"/>
                <a:gd name="connsiteX23" fmla="*/ 3391617 w 6230407"/>
                <a:gd name="connsiteY23" fmla="*/ 6858000 h 6858000"/>
                <a:gd name="connsiteX24" fmla="*/ 3242986 w 6230407"/>
                <a:gd name="connsiteY24" fmla="*/ 6833894 h 6858000"/>
                <a:gd name="connsiteX25" fmla="*/ 913044 w 6230407"/>
                <a:gd name="connsiteY25" fmla="*/ 5134452 h 6858000"/>
                <a:gd name="connsiteX26" fmla="*/ 0 w 6230407"/>
                <a:gd name="connsiteY26" fmla="*/ 3186123 h 6858000"/>
                <a:gd name="connsiteX27" fmla="*/ 1779764 w 6230407"/>
                <a:gd name="connsiteY27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30407" h="6858000">
                  <a:moveTo>
                    <a:pt x="5634917" y="0"/>
                  </a:moveTo>
                  <a:lnTo>
                    <a:pt x="6230407" y="0"/>
                  </a:lnTo>
                  <a:lnTo>
                    <a:pt x="6230407" y="322046"/>
                  </a:lnTo>
                  <a:lnTo>
                    <a:pt x="6061915" y="206288"/>
                  </a:lnTo>
                  <a:cubicBezTo>
                    <a:pt x="5982213" y="157828"/>
                    <a:pt x="5899796" y="113801"/>
                    <a:pt x="5814792" y="74312"/>
                  </a:cubicBezTo>
                  <a:cubicBezTo>
                    <a:pt x="5769441" y="53261"/>
                    <a:pt x="5723362" y="33505"/>
                    <a:pt x="5676576" y="15049"/>
                  </a:cubicBezTo>
                  <a:close/>
                  <a:moveTo>
                    <a:pt x="1821847" y="0"/>
                  </a:moveTo>
                  <a:lnTo>
                    <a:pt x="3449591" y="0"/>
                  </a:lnTo>
                  <a:lnTo>
                    <a:pt x="3354111" y="29819"/>
                  </a:lnTo>
                  <a:cubicBezTo>
                    <a:pt x="3295072" y="49686"/>
                    <a:pt x="3236122" y="70955"/>
                    <a:pt x="3177287" y="93621"/>
                  </a:cubicBezTo>
                  <a:cubicBezTo>
                    <a:pt x="2718951" y="269871"/>
                    <a:pt x="2282682" y="529455"/>
                    <a:pt x="1915374" y="844207"/>
                  </a:cubicBezTo>
                  <a:cubicBezTo>
                    <a:pt x="1541678" y="1164331"/>
                    <a:pt x="1247976" y="1528591"/>
                    <a:pt x="1042545" y="1926532"/>
                  </a:cubicBezTo>
                  <a:cubicBezTo>
                    <a:pt x="832613" y="2333329"/>
                    <a:pt x="726050" y="2757113"/>
                    <a:pt x="726050" y="3186123"/>
                  </a:cubicBezTo>
                  <a:cubicBezTo>
                    <a:pt x="726050" y="3618181"/>
                    <a:pt x="896057" y="3870506"/>
                    <a:pt x="1249864" y="4355701"/>
                  </a:cubicBezTo>
                  <a:cubicBezTo>
                    <a:pt x="1335230" y="4472717"/>
                    <a:pt x="1423500" y="4593798"/>
                    <a:pt x="1513803" y="4726929"/>
                  </a:cubicBezTo>
                  <a:cubicBezTo>
                    <a:pt x="2203848" y="5744068"/>
                    <a:pt x="2944562" y="6178014"/>
                    <a:pt x="3990446" y="6178014"/>
                  </a:cubicBezTo>
                  <a:cubicBezTo>
                    <a:pt x="4676863" y="6178014"/>
                    <a:pt x="5180496" y="5824498"/>
                    <a:pt x="5870541" y="5285296"/>
                  </a:cubicBezTo>
                  <a:cubicBezTo>
                    <a:pt x="5947632" y="5225046"/>
                    <a:pt x="6024723" y="5165521"/>
                    <a:pt x="6099347" y="5108030"/>
                  </a:cubicBezTo>
                  <a:lnTo>
                    <a:pt x="6230407" y="5006078"/>
                  </a:lnTo>
                  <a:lnTo>
                    <a:pt x="6230407" y="5924458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DF24F7D-73CE-4EF0-86BC-1C1C4C5CB7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698" y="0"/>
              <a:ext cx="6477994" cy="6858000"/>
            </a:xfrm>
            <a:custGeom>
              <a:avLst/>
              <a:gdLst>
                <a:gd name="connsiteX0" fmla="*/ 5061392 w 6230408"/>
                <a:gd name="connsiteY0" fmla="*/ 0 h 6858000"/>
                <a:gd name="connsiteX1" fmla="*/ 6230408 w 6230408"/>
                <a:gd name="connsiteY1" fmla="*/ 0 h 6858000"/>
                <a:gd name="connsiteX2" fmla="*/ 6230408 w 6230408"/>
                <a:gd name="connsiteY2" fmla="*/ 502666 h 6858000"/>
                <a:gd name="connsiteX3" fmla="*/ 6204367 w 6230408"/>
                <a:gd name="connsiteY3" fmla="*/ 480166 h 6858000"/>
                <a:gd name="connsiteX4" fmla="*/ 5753525 w 6230408"/>
                <a:gd name="connsiteY4" fmla="*/ 205991 h 6858000"/>
                <a:gd name="connsiteX5" fmla="*/ 5205685 w 6230408"/>
                <a:gd name="connsiteY5" fmla="*/ 25948 h 6858000"/>
                <a:gd name="connsiteX6" fmla="*/ 1821847 w 6230408"/>
                <a:gd name="connsiteY6" fmla="*/ 0 h 6858000"/>
                <a:gd name="connsiteX7" fmla="*/ 4114919 w 6230408"/>
                <a:gd name="connsiteY7" fmla="*/ 0 h 6858000"/>
                <a:gd name="connsiteX8" fmla="*/ 4086206 w 6230408"/>
                <a:gd name="connsiteY8" fmla="*/ 3507 h 6858000"/>
                <a:gd name="connsiteX9" fmla="*/ 3229262 w 6230408"/>
                <a:gd name="connsiteY9" fmla="*/ 229075 h 6858000"/>
                <a:gd name="connsiteX10" fmla="*/ 2009741 w 6230408"/>
                <a:gd name="connsiteY10" fmla="*/ 954400 h 6858000"/>
                <a:gd name="connsiteX11" fmla="*/ 1171466 w 6230408"/>
                <a:gd name="connsiteY11" fmla="*/ 1993025 h 6858000"/>
                <a:gd name="connsiteX12" fmla="*/ 871086 w 6230408"/>
                <a:gd name="connsiteY12" fmla="*/ 3186123 h 6858000"/>
                <a:gd name="connsiteX13" fmla="*/ 1367025 w 6230408"/>
                <a:gd name="connsiteY13" fmla="*/ 4270190 h 6858000"/>
                <a:gd name="connsiteX14" fmla="*/ 1633868 w 6230408"/>
                <a:gd name="connsiteY14" fmla="*/ 4645483 h 6858000"/>
                <a:gd name="connsiteX15" fmla="*/ 2651877 w 6230408"/>
                <a:gd name="connsiteY15" fmla="*/ 5684689 h 6858000"/>
                <a:gd name="connsiteX16" fmla="*/ 3990301 w 6230408"/>
                <a:gd name="connsiteY16" fmla="*/ 6032833 h 6858000"/>
                <a:gd name="connsiteX17" fmla="*/ 4851225 w 6230408"/>
                <a:gd name="connsiteY17" fmla="*/ 5811141 h 6858000"/>
                <a:gd name="connsiteX18" fmla="*/ 5780965 w 6230408"/>
                <a:gd name="connsiteY18" fmla="*/ 5171038 h 6858000"/>
                <a:gd name="connsiteX19" fmla="*/ 6010496 w 6230408"/>
                <a:gd name="connsiteY19" fmla="*/ 4993191 h 6858000"/>
                <a:gd name="connsiteX20" fmla="*/ 6230408 w 6230408"/>
                <a:gd name="connsiteY20" fmla="*/ 4822117 h 6858000"/>
                <a:gd name="connsiteX21" fmla="*/ 6230408 w 6230408"/>
                <a:gd name="connsiteY21" fmla="*/ 5924457 h 6858000"/>
                <a:gd name="connsiteX22" fmla="*/ 6056186 w 6230408"/>
                <a:gd name="connsiteY22" fmla="*/ 6058925 h 6858000"/>
                <a:gd name="connsiteX23" fmla="*/ 4500343 w 6230408"/>
                <a:gd name="connsiteY23" fmla="*/ 6854086 h 6858000"/>
                <a:gd name="connsiteX24" fmla="*/ 4476760 w 6230408"/>
                <a:gd name="connsiteY24" fmla="*/ 6858000 h 6858000"/>
                <a:gd name="connsiteX25" fmla="*/ 3391617 w 6230408"/>
                <a:gd name="connsiteY25" fmla="*/ 6858000 h 6858000"/>
                <a:gd name="connsiteX26" fmla="*/ 3242986 w 6230408"/>
                <a:gd name="connsiteY26" fmla="*/ 6833894 h 6858000"/>
                <a:gd name="connsiteX27" fmla="*/ 913044 w 6230408"/>
                <a:gd name="connsiteY27" fmla="*/ 5134452 h 6858000"/>
                <a:gd name="connsiteX28" fmla="*/ 0 w 6230408"/>
                <a:gd name="connsiteY28" fmla="*/ 3186123 h 6858000"/>
                <a:gd name="connsiteX29" fmla="*/ 1779764 w 6230408"/>
                <a:gd name="connsiteY29" fmla="*/ 2881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230408" h="6858000">
                  <a:moveTo>
                    <a:pt x="5061392" y="0"/>
                  </a:moveTo>
                  <a:lnTo>
                    <a:pt x="6230408" y="0"/>
                  </a:lnTo>
                  <a:lnTo>
                    <a:pt x="6230408" y="502666"/>
                  </a:lnTo>
                  <a:lnTo>
                    <a:pt x="6204367" y="480166"/>
                  </a:lnTo>
                  <a:cubicBezTo>
                    <a:pt x="6064466" y="372115"/>
                    <a:pt x="5913877" y="280469"/>
                    <a:pt x="5753525" y="205991"/>
                  </a:cubicBezTo>
                  <a:cubicBezTo>
                    <a:pt x="5581848" y="126214"/>
                    <a:pt x="5398775" y="66109"/>
                    <a:pt x="5205685" y="25948"/>
                  </a:cubicBezTo>
                  <a:close/>
                  <a:moveTo>
                    <a:pt x="1821847" y="0"/>
                  </a:moveTo>
                  <a:lnTo>
                    <a:pt x="4114919" y="0"/>
                  </a:lnTo>
                  <a:lnTo>
                    <a:pt x="4086206" y="3507"/>
                  </a:lnTo>
                  <a:cubicBezTo>
                    <a:pt x="3798985" y="45364"/>
                    <a:pt x="3509190" y="121369"/>
                    <a:pt x="3229262" y="229075"/>
                  </a:cubicBezTo>
                  <a:cubicBezTo>
                    <a:pt x="2786315" y="399518"/>
                    <a:pt x="2364564" y="650390"/>
                    <a:pt x="2009741" y="954400"/>
                  </a:cubicBezTo>
                  <a:cubicBezTo>
                    <a:pt x="1655354" y="1257973"/>
                    <a:pt x="1365573" y="1617151"/>
                    <a:pt x="1171466" y="1993025"/>
                  </a:cubicBezTo>
                  <a:cubicBezTo>
                    <a:pt x="972132" y="2379061"/>
                    <a:pt x="871086" y="2780487"/>
                    <a:pt x="871086" y="3186123"/>
                  </a:cubicBezTo>
                  <a:cubicBezTo>
                    <a:pt x="871086" y="3573756"/>
                    <a:pt x="1023091" y="3798642"/>
                    <a:pt x="1367025" y="4270190"/>
                  </a:cubicBezTo>
                  <a:cubicBezTo>
                    <a:pt x="1453117" y="4388222"/>
                    <a:pt x="1542113" y="4510319"/>
                    <a:pt x="1633868" y="4645483"/>
                  </a:cubicBezTo>
                  <a:cubicBezTo>
                    <a:pt x="1958347" y="5123709"/>
                    <a:pt x="2291248" y="5463723"/>
                    <a:pt x="2651877" y="5684689"/>
                  </a:cubicBezTo>
                  <a:cubicBezTo>
                    <a:pt x="3034139" y="5919011"/>
                    <a:pt x="3472005" y="6032833"/>
                    <a:pt x="3990301" y="6032833"/>
                  </a:cubicBezTo>
                  <a:cubicBezTo>
                    <a:pt x="4284438" y="6032833"/>
                    <a:pt x="4557959" y="5962420"/>
                    <a:pt x="4851225" y="5811141"/>
                  </a:cubicBezTo>
                  <a:cubicBezTo>
                    <a:pt x="5152330" y="5655798"/>
                    <a:pt x="5450387" y="5429315"/>
                    <a:pt x="5780965" y="5171038"/>
                  </a:cubicBezTo>
                  <a:cubicBezTo>
                    <a:pt x="5858491" y="5110498"/>
                    <a:pt x="5935727" y="5050828"/>
                    <a:pt x="6010496" y="4993191"/>
                  </a:cubicBezTo>
                  <a:lnTo>
                    <a:pt x="6230408" y="4822117"/>
                  </a:lnTo>
                  <a:lnTo>
                    <a:pt x="6230408" y="5924457"/>
                  </a:lnTo>
                  <a:lnTo>
                    <a:pt x="6056186" y="6058925"/>
                  </a:lnTo>
                  <a:cubicBezTo>
                    <a:pt x="5577260" y="6421454"/>
                    <a:pt x="5092142" y="6735949"/>
                    <a:pt x="4500343" y="6854086"/>
                  </a:cubicBezTo>
                  <a:lnTo>
                    <a:pt x="4476760" y="6858000"/>
                  </a:lnTo>
                  <a:lnTo>
                    <a:pt x="3391617" y="6858000"/>
                  </a:lnTo>
                  <a:lnTo>
                    <a:pt x="3242986" y="6833894"/>
                  </a:lnTo>
                  <a:cubicBezTo>
                    <a:pt x="2233307" y="6634206"/>
                    <a:pt x="1512986" y="6018796"/>
                    <a:pt x="913044" y="5134452"/>
                  </a:cubicBezTo>
                  <a:cubicBezTo>
                    <a:pt x="469951" y="4481428"/>
                    <a:pt x="0" y="4033545"/>
                    <a:pt x="0" y="3186123"/>
                  </a:cubicBezTo>
                  <a:cubicBezTo>
                    <a:pt x="0" y="1915018"/>
                    <a:pt x="732545" y="779286"/>
                    <a:pt x="1779764" y="28818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45" name="Freeform: Shape 44">
              <a:extLst>
                <a:ext uri="{FF2B5EF4-FFF2-40B4-BE49-F238E27FC236}">
                  <a16:creationId xmlns:a16="http://schemas.microsoft.com/office/drawing/2014/main" id="{EC3445B6-9C0D-4865-BF68-CD74892D0E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05128" y="0"/>
              <a:ext cx="6648564" cy="6858000"/>
            </a:xfrm>
            <a:custGeom>
              <a:avLst/>
              <a:gdLst>
                <a:gd name="connsiteX0" fmla="*/ 1242460 w 6394458"/>
                <a:gd name="connsiteY0" fmla="*/ 0 h 6858000"/>
                <a:gd name="connsiteX1" fmla="*/ 2160732 w 6394458"/>
                <a:gd name="connsiteY1" fmla="*/ 0 h 6858000"/>
                <a:gd name="connsiteX2" fmla="*/ 2096124 w 6394458"/>
                <a:gd name="connsiteY2" fmla="*/ 41936 h 6858000"/>
                <a:gd name="connsiteX3" fmla="*/ 1942232 w 6394458"/>
                <a:gd name="connsiteY3" fmla="*/ 154451 h 6858000"/>
                <a:gd name="connsiteX4" fmla="*/ 1941942 w 6394458"/>
                <a:gd name="connsiteY4" fmla="*/ 154741 h 6858000"/>
                <a:gd name="connsiteX5" fmla="*/ 1941652 w 6394458"/>
                <a:gd name="connsiteY5" fmla="*/ 155032 h 6858000"/>
                <a:gd name="connsiteX6" fmla="*/ 1878498 w 6394458"/>
                <a:gd name="connsiteY6" fmla="*/ 203377 h 6858000"/>
                <a:gd name="connsiteX7" fmla="*/ 1865722 w 6394458"/>
                <a:gd name="connsiteY7" fmla="*/ 213395 h 6858000"/>
                <a:gd name="connsiteX8" fmla="*/ 1791679 w 6394458"/>
                <a:gd name="connsiteY8" fmla="*/ 272483 h 6858000"/>
                <a:gd name="connsiteX9" fmla="*/ 1503495 w 6394458"/>
                <a:gd name="connsiteY9" fmla="*/ 525389 h 6858000"/>
                <a:gd name="connsiteX10" fmla="*/ 990135 w 6394458"/>
                <a:gd name="connsiteY10" fmla="*/ 1098128 h 6858000"/>
                <a:gd name="connsiteX11" fmla="*/ 771637 w 6394458"/>
                <a:gd name="connsiteY11" fmla="*/ 1416800 h 6858000"/>
                <a:gd name="connsiteX12" fmla="*/ 585660 w 6394458"/>
                <a:gd name="connsiteY12" fmla="*/ 1756960 h 6858000"/>
                <a:gd name="connsiteX13" fmla="*/ 585515 w 6394458"/>
                <a:gd name="connsiteY13" fmla="*/ 1757395 h 6858000"/>
                <a:gd name="connsiteX14" fmla="*/ 585370 w 6394458"/>
                <a:gd name="connsiteY14" fmla="*/ 1757831 h 6858000"/>
                <a:gd name="connsiteX15" fmla="*/ 544574 w 6394458"/>
                <a:gd name="connsiteY15" fmla="*/ 1845230 h 6858000"/>
                <a:gd name="connsiteX16" fmla="*/ 524539 w 6394458"/>
                <a:gd name="connsiteY16" fmla="*/ 1889510 h 6858000"/>
                <a:gd name="connsiteX17" fmla="*/ 505666 w 6394458"/>
                <a:gd name="connsiteY17" fmla="*/ 1933935 h 6858000"/>
                <a:gd name="connsiteX18" fmla="*/ 502762 w 6394458"/>
                <a:gd name="connsiteY18" fmla="*/ 1940904 h 6858000"/>
                <a:gd name="connsiteX19" fmla="*/ 469661 w 6394458"/>
                <a:gd name="connsiteY19" fmla="*/ 2023512 h 6858000"/>
                <a:gd name="connsiteX20" fmla="*/ 456885 w 6394458"/>
                <a:gd name="connsiteY20" fmla="*/ 2057049 h 6858000"/>
                <a:gd name="connsiteX21" fmla="*/ 435688 w 6394458"/>
                <a:gd name="connsiteY21" fmla="*/ 2114395 h 6858000"/>
                <a:gd name="connsiteX22" fmla="*/ 435543 w 6394458"/>
                <a:gd name="connsiteY22" fmla="*/ 2114976 h 6858000"/>
                <a:gd name="connsiteX23" fmla="*/ 435253 w 6394458"/>
                <a:gd name="connsiteY23" fmla="*/ 2115557 h 6858000"/>
                <a:gd name="connsiteX24" fmla="*/ 324770 w 6394458"/>
                <a:gd name="connsiteY24" fmla="*/ 2488382 h 6858000"/>
                <a:gd name="connsiteX25" fmla="*/ 235338 w 6394458"/>
                <a:gd name="connsiteY25" fmla="*/ 3261036 h 6858000"/>
                <a:gd name="connsiteX26" fmla="*/ 272505 w 6394458"/>
                <a:gd name="connsiteY26" fmla="*/ 3641991 h 6858000"/>
                <a:gd name="connsiteX27" fmla="*/ 385891 w 6394458"/>
                <a:gd name="connsiteY27" fmla="*/ 4006104 h 6858000"/>
                <a:gd name="connsiteX28" fmla="*/ 386182 w 6394458"/>
                <a:gd name="connsiteY28" fmla="*/ 4006685 h 6858000"/>
                <a:gd name="connsiteX29" fmla="*/ 386472 w 6394458"/>
                <a:gd name="connsiteY29" fmla="*/ 4007266 h 6858000"/>
                <a:gd name="connsiteX30" fmla="*/ 413911 w 6394458"/>
                <a:gd name="connsiteY30" fmla="*/ 4068823 h 6858000"/>
                <a:gd name="connsiteX31" fmla="*/ 425380 w 6394458"/>
                <a:gd name="connsiteY31" fmla="*/ 4093794 h 6858000"/>
                <a:gd name="connsiteX32" fmla="*/ 435834 w 6394458"/>
                <a:gd name="connsiteY32" fmla="*/ 4114845 h 6858000"/>
                <a:gd name="connsiteX33" fmla="*/ 468644 w 6394458"/>
                <a:gd name="connsiteY33" fmla="*/ 4178435 h 6858000"/>
                <a:gd name="connsiteX34" fmla="*/ 468935 w 6394458"/>
                <a:gd name="connsiteY34" fmla="*/ 4179015 h 6858000"/>
                <a:gd name="connsiteX35" fmla="*/ 469225 w 6394458"/>
                <a:gd name="connsiteY35" fmla="*/ 4179596 h 6858000"/>
                <a:gd name="connsiteX36" fmla="*/ 566496 w 6394458"/>
                <a:gd name="connsiteY36" fmla="*/ 4345828 h 6858000"/>
                <a:gd name="connsiteX37" fmla="*/ 674366 w 6394458"/>
                <a:gd name="connsiteY37" fmla="*/ 4507124 h 6858000"/>
                <a:gd name="connsiteX38" fmla="*/ 790946 w 6394458"/>
                <a:gd name="connsiteY38" fmla="*/ 4665372 h 6858000"/>
                <a:gd name="connsiteX39" fmla="*/ 938015 w 6394458"/>
                <a:gd name="connsiteY39" fmla="*/ 4855559 h 6858000"/>
                <a:gd name="connsiteX40" fmla="*/ 1035286 w 6394458"/>
                <a:gd name="connsiteY40" fmla="*/ 4980269 h 6858000"/>
                <a:gd name="connsiteX41" fmla="*/ 1158254 w 6394458"/>
                <a:gd name="connsiteY41" fmla="*/ 5140985 h 6858000"/>
                <a:gd name="connsiteX42" fmla="*/ 1221118 w 6394458"/>
                <a:gd name="connsiteY42" fmla="*/ 5226351 h 6858000"/>
                <a:gd name="connsiteX43" fmla="*/ 1277448 w 6394458"/>
                <a:gd name="connsiteY43" fmla="*/ 5303007 h 6858000"/>
                <a:gd name="connsiteX44" fmla="*/ 1277739 w 6394458"/>
                <a:gd name="connsiteY44" fmla="*/ 5303297 h 6858000"/>
                <a:gd name="connsiteX45" fmla="*/ 1278029 w 6394458"/>
                <a:gd name="connsiteY45" fmla="*/ 5303588 h 6858000"/>
                <a:gd name="connsiteX46" fmla="*/ 1376607 w 6394458"/>
                <a:gd name="connsiteY46" fmla="*/ 5433525 h 6858000"/>
                <a:gd name="connsiteX47" fmla="*/ 1395625 w 6394458"/>
                <a:gd name="connsiteY47" fmla="*/ 5458060 h 6858000"/>
                <a:gd name="connsiteX48" fmla="*/ 1405207 w 6394458"/>
                <a:gd name="connsiteY48" fmla="*/ 5469965 h 6858000"/>
                <a:gd name="connsiteX49" fmla="*/ 1518739 w 6394458"/>
                <a:gd name="connsiteY49" fmla="*/ 5607597 h 6858000"/>
                <a:gd name="connsiteX50" fmla="*/ 1779194 w 6394458"/>
                <a:gd name="connsiteY50" fmla="*/ 5888957 h 6858000"/>
                <a:gd name="connsiteX51" fmla="*/ 2361805 w 6394458"/>
                <a:gd name="connsiteY51" fmla="*/ 6356876 h 6858000"/>
                <a:gd name="connsiteX52" fmla="*/ 2682656 w 6394458"/>
                <a:gd name="connsiteY52" fmla="*/ 6532110 h 6858000"/>
                <a:gd name="connsiteX53" fmla="*/ 2682946 w 6394458"/>
                <a:gd name="connsiteY53" fmla="*/ 6532255 h 6858000"/>
                <a:gd name="connsiteX54" fmla="*/ 2683236 w 6394458"/>
                <a:gd name="connsiteY54" fmla="*/ 6532400 h 6858000"/>
                <a:gd name="connsiteX55" fmla="*/ 3021944 w 6394458"/>
                <a:gd name="connsiteY55" fmla="*/ 6664805 h 6858000"/>
                <a:gd name="connsiteX56" fmla="*/ 3375605 w 6394458"/>
                <a:gd name="connsiteY56" fmla="*/ 6756415 h 6858000"/>
                <a:gd name="connsiteX57" fmla="*/ 3555048 w 6394458"/>
                <a:gd name="connsiteY57" fmla="*/ 6786612 h 6858000"/>
                <a:gd name="connsiteX58" fmla="*/ 3735218 w 6394458"/>
                <a:gd name="connsiteY58" fmla="*/ 6807083 h 6858000"/>
                <a:gd name="connsiteX59" fmla="*/ 4108188 w 6394458"/>
                <a:gd name="connsiteY59" fmla="*/ 6823343 h 6858000"/>
                <a:gd name="connsiteX60" fmla="*/ 4126917 w 6394458"/>
                <a:gd name="connsiteY60" fmla="*/ 6823343 h 6858000"/>
                <a:gd name="connsiteX61" fmla="*/ 4151597 w 6394458"/>
                <a:gd name="connsiteY61" fmla="*/ 6823488 h 6858000"/>
                <a:gd name="connsiteX62" fmla="*/ 4199652 w 6394458"/>
                <a:gd name="connsiteY62" fmla="*/ 6822763 h 6858000"/>
                <a:gd name="connsiteX63" fmla="*/ 4200088 w 6394458"/>
                <a:gd name="connsiteY63" fmla="*/ 6822763 h 6858000"/>
                <a:gd name="connsiteX64" fmla="*/ 4200523 w 6394458"/>
                <a:gd name="connsiteY64" fmla="*/ 6822763 h 6858000"/>
                <a:gd name="connsiteX65" fmla="*/ 4245675 w 6394458"/>
                <a:gd name="connsiteY65" fmla="*/ 6821601 h 6858000"/>
                <a:gd name="connsiteX66" fmla="*/ 4291117 w 6394458"/>
                <a:gd name="connsiteY66" fmla="*/ 6819277 h 6858000"/>
                <a:gd name="connsiteX67" fmla="*/ 4469108 w 6394458"/>
                <a:gd name="connsiteY67" fmla="*/ 6803743 h 6858000"/>
                <a:gd name="connsiteX68" fmla="*/ 5157267 w 6394458"/>
                <a:gd name="connsiteY68" fmla="*/ 6617766 h 6858000"/>
                <a:gd name="connsiteX69" fmla="*/ 5484069 w 6394458"/>
                <a:gd name="connsiteY69" fmla="*/ 6455744 h 6858000"/>
                <a:gd name="connsiteX70" fmla="*/ 5801144 w 6394458"/>
                <a:gd name="connsiteY70" fmla="*/ 6257717 h 6858000"/>
                <a:gd name="connsiteX71" fmla="*/ 6111106 w 6394458"/>
                <a:gd name="connsiteY71" fmla="*/ 6032542 h 6858000"/>
                <a:gd name="connsiteX72" fmla="*/ 6264127 w 6394458"/>
                <a:gd name="connsiteY72" fmla="*/ 5913203 h 6858000"/>
                <a:gd name="connsiteX73" fmla="*/ 6394458 w 6394458"/>
                <a:gd name="connsiteY73" fmla="*/ 5808939 h 6858000"/>
                <a:gd name="connsiteX74" fmla="*/ 6394458 w 6394458"/>
                <a:gd name="connsiteY74" fmla="*/ 6858000 h 6858000"/>
                <a:gd name="connsiteX75" fmla="*/ 2234128 w 6394458"/>
                <a:gd name="connsiteY75" fmla="*/ 6858000 h 6858000"/>
                <a:gd name="connsiteX76" fmla="*/ 2151583 w 6394458"/>
                <a:gd name="connsiteY76" fmla="*/ 6802146 h 6858000"/>
                <a:gd name="connsiteX77" fmla="*/ 593791 w 6394458"/>
                <a:gd name="connsiteY77" fmla="*/ 5241450 h 6858000"/>
                <a:gd name="connsiteX78" fmla="*/ 0 w 6394458"/>
                <a:gd name="connsiteY78" fmla="*/ 3044861 h 6858000"/>
                <a:gd name="connsiteX79" fmla="*/ 342337 w 6394458"/>
                <a:gd name="connsiteY79" fmla="*/ 1349581 h 6858000"/>
                <a:gd name="connsiteX80" fmla="*/ 1129762 w 6394458"/>
                <a:gd name="connsiteY80" fmla="*/ 1181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394458" h="6858000">
                  <a:moveTo>
                    <a:pt x="1242460" y="0"/>
                  </a:moveTo>
                  <a:lnTo>
                    <a:pt x="2160732" y="0"/>
                  </a:lnTo>
                  <a:lnTo>
                    <a:pt x="2096124" y="41936"/>
                  </a:lnTo>
                  <a:cubicBezTo>
                    <a:pt x="2053586" y="71988"/>
                    <a:pt x="1997691" y="111913"/>
                    <a:pt x="1942232" y="154451"/>
                  </a:cubicBezTo>
                  <a:lnTo>
                    <a:pt x="1941942" y="154741"/>
                  </a:lnTo>
                  <a:lnTo>
                    <a:pt x="1941652" y="155032"/>
                  </a:lnTo>
                  <a:cubicBezTo>
                    <a:pt x="1920455" y="170711"/>
                    <a:pt x="1899113" y="187262"/>
                    <a:pt x="1878498" y="203377"/>
                  </a:cubicBezTo>
                  <a:lnTo>
                    <a:pt x="1865722" y="213395"/>
                  </a:lnTo>
                  <a:cubicBezTo>
                    <a:pt x="1838863" y="233865"/>
                    <a:pt x="1813311" y="254771"/>
                    <a:pt x="1791679" y="272483"/>
                  </a:cubicBezTo>
                  <a:cubicBezTo>
                    <a:pt x="1684245" y="360463"/>
                    <a:pt x="1590023" y="443216"/>
                    <a:pt x="1503495" y="525389"/>
                  </a:cubicBezTo>
                  <a:cubicBezTo>
                    <a:pt x="1315050" y="703090"/>
                    <a:pt x="1142430" y="895746"/>
                    <a:pt x="990135" y="1098128"/>
                  </a:cubicBezTo>
                  <a:cubicBezTo>
                    <a:pt x="911301" y="1202949"/>
                    <a:pt x="837695" y="1310238"/>
                    <a:pt x="771637" y="1416800"/>
                  </a:cubicBezTo>
                  <a:cubicBezTo>
                    <a:pt x="697595" y="1538898"/>
                    <a:pt x="636764" y="1650106"/>
                    <a:pt x="585660" y="1756960"/>
                  </a:cubicBezTo>
                  <a:lnTo>
                    <a:pt x="585515" y="1757395"/>
                  </a:lnTo>
                  <a:lnTo>
                    <a:pt x="585370" y="1757831"/>
                  </a:lnTo>
                  <a:cubicBezTo>
                    <a:pt x="570271" y="1788174"/>
                    <a:pt x="556334" y="1818952"/>
                    <a:pt x="544574" y="1845230"/>
                  </a:cubicBezTo>
                  <a:lnTo>
                    <a:pt x="524539" y="1889510"/>
                  </a:lnTo>
                  <a:lnTo>
                    <a:pt x="505666" y="1933935"/>
                  </a:lnTo>
                  <a:lnTo>
                    <a:pt x="502762" y="1940904"/>
                  </a:lnTo>
                  <a:cubicBezTo>
                    <a:pt x="491002" y="1969214"/>
                    <a:pt x="479823" y="1996073"/>
                    <a:pt x="469661" y="2023512"/>
                  </a:cubicBezTo>
                  <a:cubicBezTo>
                    <a:pt x="465450" y="2034691"/>
                    <a:pt x="461240" y="2045870"/>
                    <a:pt x="456885" y="2057049"/>
                  </a:cubicBezTo>
                  <a:cubicBezTo>
                    <a:pt x="449190" y="2076794"/>
                    <a:pt x="442076" y="2095522"/>
                    <a:pt x="435688" y="2114395"/>
                  </a:cubicBezTo>
                  <a:lnTo>
                    <a:pt x="435543" y="2114976"/>
                  </a:lnTo>
                  <a:lnTo>
                    <a:pt x="435253" y="2115557"/>
                  </a:lnTo>
                  <a:cubicBezTo>
                    <a:pt x="390392" y="2239687"/>
                    <a:pt x="353226" y="2365123"/>
                    <a:pt x="324770" y="2488382"/>
                  </a:cubicBezTo>
                  <a:cubicBezTo>
                    <a:pt x="265391" y="2742158"/>
                    <a:pt x="235193" y="3002178"/>
                    <a:pt x="235338" y="3261036"/>
                  </a:cubicBezTo>
                  <a:cubicBezTo>
                    <a:pt x="236210" y="3391989"/>
                    <a:pt x="248695" y="3520474"/>
                    <a:pt x="272505" y="3641991"/>
                  </a:cubicBezTo>
                  <a:cubicBezTo>
                    <a:pt x="299073" y="3770621"/>
                    <a:pt x="337110" y="3893154"/>
                    <a:pt x="385891" y="4006104"/>
                  </a:cubicBezTo>
                  <a:lnTo>
                    <a:pt x="386182" y="4006685"/>
                  </a:lnTo>
                  <a:lnTo>
                    <a:pt x="386472" y="4007266"/>
                  </a:lnTo>
                  <a:cubicBezTo>
                    <a:pt x="394747" y="4027591"/>
                    <a:pt x="404039" y="4047626"/>
                    <a:pt x="413911" y="4068823"/>
                  </a:cubicBezTo>
                  <a:cubicBezTo>
                    <a:pt x="417686" y="4077098"/>
                    <a:pt x="421606" y="4085374"/>
                    <a:pt x="425380" y="4093794"/>
                  </a:cubicBezTo>
                  <a:cubicBezTo>
                    <a:pt x="428865" y="4100908"/>
                    <a:pt x="432349" y="4107876"/>
                    <a:pt x="435834" y="4114845"/>
                  </a:cubicBezTo>
                  <a:cubicBezTo>
                    <a:pt x="446867" y="4136913"/>
                    <a:pt x="457320" y="4157819"/>
                    <a:pt x="468644" y="4178435"/>
                  </a:cubicBezTo>
                  <a:lnTo>
                    <a:pt x="468935" y="4179015"/>
                  </a:lnTo>
                  <a:lnTo>
                    <a:pt x="469225" y="4179596"/>
                  </a:lnTo>
                  <a:cubicBezTo>
                    <a:pt x="495213" y="4229103"/>
                    <a:pt x="525120" y="4280352"/>
                    <a:pt x="566496" y="4345828"/>
                  </a:cubicBezTo>
                  <a:cubicBezTo>
                    <a:pt x="598727" y="4397368"/>
                    <a:pt x="633135" y="4447745"/>
                    <a:pt x="674366" y="4507124"/>
                  </a:cubicBezTo>
                  <a:cubicBezTo>
                    <a:pt x="713129" y="4561713"/>
                    <a:pt x="753199" y="4615139"/>
                    <a:pt x="790946" y="4665372"/>
                  </a:cubicBezTo>
                  <a:cubicBezTo>
                    <a:pt x="839001" y="4729106"/>
                    <a:pt x="889379" y="4793421"/>
                    <a:pt x="938015" y="4855559"/>
                  </a:cubicBezTo>
                  <a:cubicBezTo>
                    <a:pt x="969955" y="4896355"/>
                    <a:pt x="1003056" y="4938457"/>
                    <a:pt x="1035286" y="4980269"/>
                  </a:cubicBezTo>
                  <a:cubicBezTo>
                    <a:pt x="1069113" y="5023969"/>
                    <a:pt x="1113684" y="5081606"/>
                    <a:pt x="1158254" y="5140985"/>
                  </a:cubicBezTo>
                  <a:cubicBezTo>
                    <a:pt x="1179451" y="5169005"/>
                    <a:pt x="1200647" y="5198186"/>
                    <a:pt x="1221118" y="5226351"/>
                  </a:cubicBezTo>
                  <a:cubicBezTo>
                    <a:pt x="1240572" y="5253065"/>
                    <a:pt x="1259010" y="5278471"/>
                    <a:pt x="1277448" y="5303007"/>
                  </a:cubicBezTo>
                  <a:lnTo>
                    <a:pt x="1277739" y="5303297"/>
                  </a:lnTo>
                  <a:lnTo>
                    <a:pt x="1278029" y="5303588"/>
                  </a:lnTo>
                  <a:cubicBezTo>
                    <a:pt x="1309824" y="5347287"/>
                    <a:pt x="1343796" y="5391132"/>
                    <a:pt x="1376607" y="5433525"/>
                  </a:cubicBezTo>
                  <a:lnTo>
                    <a:pt x="1395625" y="5458060"/>
                  </a:lnTo>
                  <a:lnTo>
                    <a:pt x="1405207" y="5469965"/>
                  </a:lnTo>
                  <a:cubicBezTo>
                    <a:pt x="1442083" y="5515552"/>
                    <a:pt x="1479976" y="5562736"/>
                    <a:pt x="1518739" y="5607597"/>
                  </a:cubicBezTo>
                  <a:cubicBezTo>
                    <a:pt x="1603960" y="5707481"/>
                    <a:pt x="1691650" y="5802139"/>
                    <a:pt x="1779194" y="5888957"/>
                  </a:cubicBezTo>
                  <a:cubicBezTo>
                    <a:pt x="1965606" y="6072902"/>
                    <a:pt x="2161746" y="6230423"/>
                    <a:pt x="2361805" y="6356876"/>
                  </a:cubicBezTo>
                  <a:cubicBezTo>
                    <a:pt x="2475047" y="6427870"/>
                    <a:pt x="2579867" y="6485217"/>
                    <a:pt x="2682656" y="6532110"/>
                  </a:cubicBezTo>
                  <a:lnTo>
                    <a:pt x="2682946" y="6532255"/>
                  </a:lnTo>
                  <a:lnTo>
                    <a:pt x="2683236" y="6532400"/>
                  </a:lnTo>
                  <a:cubicBezTo>
                    <a:pt x="2787767" y="6581616"/>
                    <a:pt x="2901734" y="6626187"/>
                    <a:pt x="3021944" y="6664805"/>
                  </a:cubicBezTo>
                  <a:cubicBezTo>
                    <a:pt x="3132572" y="6700374"/>
                    <a:pt x="3251620" y="6731298"/>
                    <a:pt x="3375605" y="6756415"/>
                  </a:cubicBezTo>
                  <a:cubicBezTo>
                    <a:pt x="3432661" y="6767738"/>
                    <a:pt x="3493201" y="6777901"/>
                    <a:pt x="3555048" y="6786612"/>
                  </a:cubicBezTo>
                  <a:cubicBezTo>
                    <a:pt x="3613121" y="6794742"/>
                    <a:pt x="3673807" y="6801566"/>
                    <a:pt x="3735218" y="6807083"/>
                  </a:cubicBezTo>
                  <a:cubicBezTo>
                    <a:pt x="3852670" y="6817826"/>
                    <a:pt x="3974622" y="6823052"/>
                    <a:pt x="4108188" y="6823343"/>
                  </a:cubicBezTo>
                  <a:lnTo>
                    <a:pt x="4126917" y="6823343"/>
                  </a:lnTo>
                  <a:cubicBezTo>
                    <a:pt x="4135192" y="6823488"/>
                    <a:pt x="4143322" y="6823488"/>
                    <a:pt x="4151597" y="6823488"/>
                  </a:cubicBezTo>
                  <a:cubicBezTo>
                    <a:pt x="4171487" y="6823488"/>
                    <a:pt x="4186296" y="6823343"/>
                    <a:pt x="4199652" y="6822763"/>
                  </a:cubicBezTo>
                  <a:lnTo>
                    <a:pt x="4200088" y="6822763"/>
                  </a:lnTo>
                  <a:lnTo>
                    <a:pt x="4200523" y="6822763"/>
                  </a:lnTo>
                  <a:lnTo>
                    <a:pt x="4245675" y="6821601"/>
                  </a:lnTo>
                  <a:lnTo>
                    <a:pt x="4291117" y="6819277"/>
                  </a:lnTo>
                  <a:cubicBezTo>
                    <a:pt x="4342801" y="6816955"/>
                    <a:pt x="4397825" y="6812164"/>
                    <a:pt x="4469108" y="6803743"/>
                  </a:cubicBezTo>
                  <a:cubicBezTo>
                    <a:pt x="4700672" y="6775433"/>
                    <a:pt x="4932236" y="6712860"/>
                    <a:pt x="5157267" y="6617766"/>
                  </a:cubicBezTo>
                  <a:cubicBezTo>
                    <a:pt x="5260490" y="6574648"/>
                    <a:pt x="5367344" y="6521656"/>
                    <a:pt x="5484069" y="6455744"/>
                  </a:cubicBezTo>
                  <a:cubicBezTo>
                    <a:pt x="5584535" y="6399414"/>
                    <a:pt x="5688194" y="6334663"/>
                    <a:pt x="5801144" y="6257717"/>
                  </a:cubicBezTo>
                  <a:cubicBezTo>
                    <a:pt x="5894061" y="6194419"/>
                    <a:pt x="5992638" y="6122844"/>
                    <a:pt x="6111106" y="6032542"/>
                  </a:cubicBezTo>
                  <a:cubicBezTo>
                    <a:pt x="6163081" y="5993052"/>
                    <a:pt x="6215491" y="5951676"/>
                    <a:pt x="6264127" y="5913203"/>
                  </a:cubicBezTo>
                  <a:lnTo>
                    <a:pt x="6394458" y="5808939"/>
                  </a:lnTo>
                  <a:lnTo>
                    <a:pt x="6394458" y="6858000"/>
                  </a:lnTo>
                  <a:lnTo>
                    <a:pt x="2234128" y="6858000"/>
                  </a:lnTo>
                  <a:lnTo>
                    <a:pt x="2151583" y="6802146"/>
                  </a:lnTo>
                  <a:cubicBezTo>
                    <a:pt x="1509012" y="6424386"/>
                    <a:pt x="970245" y="5884748"/>
                    <a:pt x="593791" y="5241450"/>
                  </a:cubicBezTo>
                  <a:cubicBezTo>
                    <a:pt x="205286" y="4577683"/>
                    <a:pt x="0" y="3818240"/>
                    <a:pt x="0" y="3044861"/>
                  </a:cubicBezTo>
                  <a:cubicBezTo>
                    <a:pt x="0" y="2457023"/>
                    <a:pt x="115129" y="1886606"/>
                    <a:pt x="342337" y="1349581"/>
                  </a:cubicBezTo>
                  <a:cubicBezTo>
                    <a:pt x="534284" y="895692"/>
                    <a:pt x="798705" y="482372"/>
                    <a:pt x="1129762" y="118183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 useBgFill="1">
          <p:nvSpPr>
            <p:cNvPr id="46" name="Freeform: Shape 45">
              <a:extLst>
                <a:ext uri="{FF2B5EF4-FFF2-40B4-BE49-F238E27FC236}">
                  <a16:creationId xmlns:a16="http://schemas.microsoft.com/office/drawing/2014/main" id="{1905757E-C772-4187-BD34-A12DC33F3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4266" y="0"/>
              <a:ext cx="6419426" cy="6858000"/>
            </a:xfrm>
            <a:custGeom>
              <a:avLst/>
              <a:gdLst>
                <a:gd name="connsiteX0" fmla="*/ 6419426 w 6419426"/>
                <a:gd name="connsiteY0" fmla="*/ 6276207 h 6858000"/>
                <a:gd name="connsiteX1" fmla="*/ 6419426 w 6419426"/>
                <a:gd name="connsiteY1" fmla="*/ 6858000 h 6858000"/>
                <a:gd name="connsiteX2" fmla="*/ 5377226 w 6419426"/>
                <a:gd name="connsiteY2" fmla="*/ 6858000 h 6858000"/>
                <a:gd name="connsiteX3" fmla="*/ 5526079 w 6419426"/>
                <a:gd name="connsiteY3" fmla="*/ 6799309 h 6858000"/>
                <a:gd name="connsiteX4" fmla="*/ 6372097 w 6419426"/>
                <a:gd name="connsiteY4" fmla="*/ 6313400 h 6858000"/>
                <a:gd name="connsiteX5" fmla="*/ 0 w 6419426"/>
                <a:gd name="connsiteY5" fmla="*/ 3944218 h 6858000"/>
                <a:gd name="connsiteX6" fmla="*/ 31811 w 6419426"/>
                <a:gd name="connsiteY6" fmla="*/ 4082046 h 6858000"/>
                <a:gd name="connsiteX7" fmla="*/ 2375871 w 6419426"/>
                <a:gd name="connsiteY7" fmla="*/ 6799309 h 6858000"/>
                <a:gd name="connsiteX8" fmla="*/ 2524724 w 6419426"/>
                <a:gd name="connsiteY8" fmla="*/ 6858000 h 6858000"/>
                <a:gd name="connsiteX9" fmla="*/ 0 w 6419426"/>
                <a:gd name="connsiteY9" fmla="*/ 6858000 h 6858000"/>
                <a:gd name="connsiteX10" fmla="*/ 0 w 6419426"/>
                <a:gd name="connsiteY10" fmla="*/ 0 h 6858000"/>
                <a:gd name="connsiteX11" fmla="*/ 1320019 w 6419426"/>
                <a:gd name="connsiteY11" fmla="*/ 0 h 6858000"/>
                <a:gd name="connsiteX12" fmla="*/ 1089625 w 6419426"/>
                <a:gd name="connsiteY12" fmla="*/ 209396 h 6858000"/>
                <a:gd name="connsiteX13" fmla="*/ 31811 w 6419426"/>
                <a:gd name="connsiteY13" fmla="*/ 2059448 h 6858000"/>
                <a:gd name="connsiteX14" fmla="*/ 0 w 6419426"/>
                <a:gd name="connsiteY14" fmla="*/ 2197276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19426" h="6858000">
                  <a:moveTo>
                    <a:pt x="6419426" y="6276207"/>
                  </a:moveTo>
                  <a:lnTo>
                    <a:pt x="6419426" y="6858000"/>
                  </a:lnTo>
                  <a:lnTo>
                    <a:pt x="5377226" y="6858000"/>
                  </a:lnTo>
                  <a:lnTo>
                    <a:pt x="5526079" y="6799309"/>
                  </a:lnTo>
                  <a:cubicBezTo>
                    <a:pt x="5828657" y="6671330"/>
                    <a:pt x="6112428" y="6507594"/>
                    <a:pt x="6372097" y="6313400"/>
                  </a:cubicBezTo>
                  <a:close/>
                  <a:moveTo>
                    <a:pt x="0" y="3944218"/>
                  </a:moveTo>
                  <a:lnTo>
                    <a:pt x="31811" y="4082046"/>
                  </a:lnTo>
                  <a:cubicBezTo>
                    <a:pt x="347839" y="5310348"/>
                    <a:pt x="1226077" y="6312987"/>
                    <a:pt x="2375871" y="6799309"/>
                  </a:cubicBezTo>
                  <a:lnTo>
                    <a:pt x="2524724" y="6858000"/>
                  </a:lnTo>
                  <a:lnTo>
                    <a:pt x="0" y="6858000"/>
                  </a:lnTo>
                  <a:close/>
                  <a:moveTo>
                    <a:pt x="0" y="0"/>
                  </a:moveTo>
                  <a:lnTo>
                    <a:pt x="1320019" y="0"/>
                  </a:lnTo>
                  <a:lnTo>
                    <a:pt x="1089625" y="209396"/>
                  </a:lnTo>
                  <a:cubicBezTo>
                    <a:pt x="586180" y="712841"/>
                    <a:pt x="214775" y="1348326"/>
                    <a:pt x="31811" y="2059448"/>
                  </a:cubicBezTo>
                  <a:lnTo>
                    <a:pt x="0" y="2197276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16921-60B3-936E-C5CD-64466C9534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1316" y="1534585"/>
            <a:ext cx="4706803" cy="3788830"/>
          </a:xfrm>
        </p:spPr>
        <p:txBody>
          <a:bodyPr anchor="ctr">
            <a:noAutofit/>
          </a:bodyPr>
          <a:lstStyle/>
          <a:p>
            <a:pPr marL="0" indent="0">
              <a:buNone/>
            </a:pPr>
            <a:r>
              <a:rPr lang="en-US" sz="3200" dirty="0" err="1">
                <a:solidFill>
                  <a:schemeClr val="tx2"/>
                </a:solidFill>
              </a:rPr>
              <a:t>OpenPosture</a:t>
            </a:r>
            <a:r>
              <a:rPr lang="en-US" sz="3200" dirty="0">
                <a:solidFill>
                  <a:schemeClr val="tx2"/>
                </a:solidFill>
              </a:rPr>
              <a:t> is a </a:t>
            </a:r>
            <a:r>
              <a:rPr lang="en-US" sz="3200" b="1" dirty="0">
                <a:solidFill>
                  <a:schemeClr val="tx2"/>
                </a:solidFill>
              </a:rPr>
              <a:t>revolutionary app </a:t>
            </a:r>
            <a:r>
              <a:rPr lang="en-US" sz="3200" dirty="0">
                <a:solidFill>
                  <a:schemeClr val="tx2"/>
                </a:solidFill>
              </a:rPr>
              <a:t>designed to transform your posture habits, offering a comprehensive suite of features tailored to meet your needs.  With </a:t>
            </a:r>
            <a:r>
              <a:rPr lang="en-US" sz="3200" dirty="0" err="1">
                <a:solidFill>
                  <a:schemeClr val="tx2"/>
                </a:solidFill>
              </a:rPr>
              <a:t>OpenPosture</a:t>
            </a:r>
            <a:r>
              <a:rPr lang="en-US" sz="3200" dirty="0">
                <a:solidFill>
                  <a:schemeClr val="tx2"/>
                </a:solidFill>
              </a:rPr>
              <a:t> you’ll experience </a:t>
            </a:r>
            <a:r>
              <a:rPr lang="en-US" sz="3200" b="1" dirty="0">
                <a:solidFill>
                  <a:schemeClr val="tx2"/>
                </a:solidFill>
              </a:rPr>
              <a:t>personalized guidance </a:t>
            </a:r>
            <a:r>
              <a:rPr lang="en-US" sz="3200" dirty="0">
                <a:solidFill>
                  <a:schemeClr val="tx2"/>
                </a:solidFill>
              </a:rPr>
              <a:t>and </a:t>
            </a:r>
            <a:r>
              <a:rPr lang="en-US" sz="3200" b="1" dirty="0">
                <a:solidFill>
                  <a:schemeClr val="tx2"/>
                </a:solidFill>
              </a:rPr>
              <a:t>real-time feedback </a:t>
            </a:r>
            <a:r>
              <a:rPr lang="en-US" sz="3200" dirty="0">
                <a:solidFill>
                  <a:schemeClr val="tx2"/>
                </a:solidFill>
              </a:rPr>
              <a:t>to correct poor seated posture, enhance spinal alignment, and alleviate discomfort. </a:t>
            </a:r>
          </a:p>
        </p:txBody>
      </p:sp>
    </p:spTree>
    <p:extLst>
      <p:ext uri="{BB962C8B-B14F-4D97-AF65-F5344CB8AC3E}">
        <p14:creationId xmlns:p14="http://schemas.microsoft.com/office/powerpoint/2010/main" val="189807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blurry image of a blue and green background&#10;&#10;Description automatically generated">
            <a:extLst>
              <a:ext uri="{FF2B5EF4-FFF2-40B4-BE49-F238E27FC236}">
                <a16:creationId xmlns:a16="http://schemas.microsoft.com/office/drawing/2014/main" id="{39D9B893-2A31-F556-E33D-59A1DA5ED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9030" r="9030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pic>
        <p:nvPicPr>
          <p:cNvPr id="1026" name="Picture 2" descr="All About That Back (Pain)">
            <a:extLst>
              <a:ext uri="{FF2B5EF4-FFF2-40B4-BE49-F238E27FC236}">
                <a16:creationId xmlns:a16="http://schemas.microsoft.com/office/drawing/2014/main" id="{FFAAF2F1-B4C5-CCDE-B4AD-1E61D056A0E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3" r="-1" b="-1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105093B9-EE9E-4539-6477-6F419C58D4A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68984717"/>
              </p:ext>
            </p:extLst>
          </p:nvPr>
        </p:nvGraphicFramePr>
        <p:xfrm>
          <a:off x="838200" y="2219785"/>
          <a:ext cx="4619621" cy="39571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803173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Bad Sitting Habits | Bad Posture - Back Centre">
            <a:extLst>
              <a:ext uri="{FF2B5EF4-FFF2-40B4-BE49-F238E27FC236}">
                <a16:creationId xmlns:a16="http://schemas.microsoft.com/office/drawing/2014/main" id="{93C8D112-CB59-1947-02A3-9EF57CB6F7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57" r="7333"/>
          <a:stretch/>
        </p:blipFill>
        <p:spPr bwMode="auto">
          <a:xfrm>
            <a:off x="5089243" y="877413"/>
            <a:ext cx="6222628" cy="5043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127" name="Group 5126">
            <a:extLst>
              <a:ext uri="{FF2B5EF4-FFF2-40B4-BE49-F238E27FC236}">
                <a16:creationId xmlns:a16="http://schemas.microsoft.com/office/drawing/2014/main" id="{3AFCAD34-1AFC-BC1A-F6B2-C34C6391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89243" y="5858828"/>
            <a:ext cx="6226463" cy="123363"/>
            <a:chOff x="7015162" y="5858828"/>
            <a:chExt cx="4300544" cy="123363"/>
          </a:xfrm>
        </p:grpSpPr>
        <p:sp>
          <p:nvSpPr>
            <p:cNvPr id="5128" name="Rectangle 5127">
              <a:extLst>
                <a:ext uri="{FF2B5EF4-FFF2-40B4-BE49-F238E27FC236}">
                  <a16:creationId xmlns:a16="http://schemas.microsoft.com/office/drawing/2014/main" id="{1129F4A2-3705-CF87-3DDA-AF9CE9389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03753" y="3770237"/>
              <a:ext cx="123362" cy="4300544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29" name="Rectangle 5128">
              <a:extLst>
                <a:ext uri="{FF2B5EF4-FFF2-40B4-BE49-F238E27FC236}">
                  <a16:creationId xmlns:a16="http://schemas.microsoft.com/office/drawing/2014/main" id="{891B1028-FC76-5583-3A1F-5815A7DC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09789" y="4876274"/>
              <a:ext cx="123362" cy="2088471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75841047-193D-6A6C-7E79-95DAEE06A8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4757397"/>
              </p:ext>
            </p:extLst>
          </p:nvPr>
        </p:nvGraphicFramePr>
        <p:xfrm>
          <a:off x="876693" y="2533476"/>
          <a:ext cx="3346964" cy="34478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EBC45C1-B26C-35F3-F183-C8065E8A55D4}"/>
              </a:ext>
            </a:extLst>
          </p:cNvPr>
          <p:cNvSpPr txBox="1"/>
          <p:nvPr/>
        </p:nvSpPr>
        <p:spPr>
          <a:xfrm>
            <a:off x="63746" y="876692"/>
            <a:ext cx="4972858" cy="14465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800" dirty="0"/>
              <a:t>Featuring</a:t>
            </a:r>
          </a:p>
        </p:txBody>
      </p:sp>
    </p:spTree>
    <p:extLst>
      <p:ext uri="{BB962C8B-B14F-4D97-AF65-F5344CB8AC3E}">
        <p14:creationId xmlns:p14="http://schemas.microsoft.com/office/powerpoint/2010/main" val="1624978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lur blurry blue and white lights&#10;&#10;Description automatically generated">
            <a:extLst>
              <a:ext uri="{FF2B5EF4-FFF2-40B4-BE49-F238E27FC236}">
                <a16:creationId xmlns:a16="http://schemas.microsoft.com/office/drawing/2014/main" id="{22A22FC4-B09F-F1FA-3E1A-7513BD4FE1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14205" b="15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7908EE-059B-404C-2081-54367ABFC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 err="1"/>
              <a:t>OpenPosture</a:t>
            </a:r>
            <a:r>
              <a:rPr lang="en-US" dirty="0"/>
              <a:t> will help detect</a:t>
            </a:r>
          </a:p>
        </p:txBody>
      </p:sp>
      <p:pic>
        <p:nvPicPr>
          <p:cNvPr id="6146" name="Picture 2" descr="Types of Posture: How to Correct Bad Posture">
            <a:extLst>
              <a:ext uri="{FF2B5EF4-FFF2-40B4-BE49-F238E27FC236}">
                <a16:creationId xmlns:a16="http://schemas.microsoft.com/office/drawing/2014/main" id="{B34A4C81-7269-A533-03CD-B41C5E62E0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396" y="112711"/>
            <a:ext cx="12192000" cy="6390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9DA6992-296F-D4EC-D684-2A5F9174EB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5561685"/>
              </p:ext>
            </p:extLst>
          </p:nvPr>
        </p:nvGraphicFramePr>
        <p:xfrm>
          <a:off x="231396" y="1825625"/>
          <a:ext cx="643703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C8971A5-169A-E683-1EE8-E04B74CCAE09}"/>
              </a:ext>
            </a:extLst>
          </p:cNvPr>
          <p:cNvSpPr txBox="1"/>
          <p:nvPr/>
        </p:nvSpPr>
        <p:spPr>
          <a:xfrm>
            <a:off x="-1" y="106265"/>
            <a:ext cx="5040351" cy="14465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Based On</a:t>
            </a:r>
          </a:p>
        </p:txBody>
      </p:sp>
    </p:spTree>
    <p:extLst>
      <p:ext uri="{BB962C8B-B14F-4D97-AF65-F5344CB8AC3E}">
        <p14:creationId xmlns:p14="http://schemas.microsoft.com/office/powerpoint/2010/main" val="362213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639C3025-4784-4B16-914D-CCFC3E8335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0AD20437-C88A-4F45-9C6D-DA32B29A4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8610598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80D4E-9888-1869-2FCD-861B4F171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4" y="609600"/>
            <a:ext cx="6112220" cy="133083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OpenPosture will market to</a:t>
            </a:r>
          </a:p>
        </p:txBody>
      </p:sp>
      <p:pic>
        <p:nvPicPr>
          <p:cNvPr id="2056" name="Picture 8" descr="How to Reduce Anxiety in a Busy College Life. Don't Let the Stress Kill You">
            <a:extLst>
              <a:ext uri="{FF2B5EF4-FFF2-40B4-BE49-F238E27FC236}">
                <a16:creationId xmlns:a16="http://schemas.microsoft.com/office/drawing/2014/main" id="{32E90E5B-E63C-9EAE-B5B0-C30FC59571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83"/>
          <a:stretch/>
        </p:blipFill>
        <p:spPr bwMode="auto">
          <a:xfrm>
            <a:off x="7801965" y="3429000"/>
            <a:ext cx="4390035" cy="3429000"/>
          </a:xfrm>
          <a:custGeom>
            <a:avLst/>
            <a:gdLst/>
            <a:ahLst/>
            <a:cxnLst/>
            <a:rect l="l" t="t" r="r" b="b"/>
            <a:pathLst>
              <a:path w="4390035" h="3429000">
                <a:moveTo>
                  <a:pt x="73290" y="0"/>
                </a:moveTo>
                <a:lnTo>
                  <a:pt x="4390035" y="0"/>
                </a:lnTo>
                <a:lnTo>
                  <a:pt x="4390035" y="3429000"/>
                </a:lnTo>
                <a:lnTo>
                  <a:pt x="436073" y="3429000"/>
                </a:lnTo>
                <a:lnTo>
                  <a:pt x="427332" y="3410468"/>
                </a:lnTo>
                <a:cubicBezTo>
                  <a:pt x="419323" y="3391643"/>
                  <a:pt x="413863" y="3372861"/>
                  <a:pt x="421685" y="3366814"/>
                </a:cubicBezTo>
                <a:cubicBezTo>
                  <a:pt x="417583" y="3332384"/>
                  <a:pt x="433681" y="3294011"/>
                  <a:pt x="423663" y="3247798"/>
                </a:cubicBezTo>
                <a:cubicBezTo>
                  <a:pt x="421194" y="3188032"/>
                  <a:pt x="418245" y="3205513"/>
                  <a:pt x="412524" y="3110724"/>
                </a:cubicBezTo>
                <a:cubicBezTo>
                  <a:pt x="404022" y="3069386"/>
                  <a:pt x="436006" y="3027577"/>
                  <a:pt x="419732" y="3004503"/>
                </a:cubicBezTo>
                <a:cubicBezTo>
                  <a:pt x="407578" y="2949657"/>
                  <a:pt x="388511" y="2896851"/>
                  <a:pt x="363651" y="2842588"/>
                </a:cubicBezTo>
                <a:cubicBezTo>
                  <a:pt x="332103" y="2797699"/>
                  <a:pt x="331554" y="2711800"/>
                  <a:pt x="263212" y="2651456"/>
                </a:cubicBezTo>
                <a:cubicBezTo>
                  <a:pt x="235935" y="2585326"/>
                  <a:pt x="214760" y="2535145"/>
                  <a:pt x="194330" y="2484251"/>
                </a:cubicBezTo>
                <a:cubicBezTo>
                  <a:pt x="184580" y="2468441"/>
                  <a:pt x="154039" y="2380429"/>
                  <a:pt x="140630" y="2346096"/>
                </a:cubicBezTo>
                <a:cubicBezTo>
                  <a:pt x="76681" y="2257531"/>
                  <a:pt x="91260" y="2243719"/>
                  <a:pt x="77185" y="2144811"/>
                </a:cubicBezTo>
                <a:cubicBezTo>
                  <a:pt x="66953" y="2112233"/>
                  <a:pt x="67414" y="2096078"/>
                  <a:pt x="50887" y="2061697"/>
                </a:cubicBezTo>
                <a:lnTo>
                  <a:pt x="27133" y="1969379"/>
                </a:lnTo>
                <a:lnTo>
                  <a:pt x="29988" y="1961973"/>
                </a:lnTo>
                <a:lnTo>
                  <a:pt x="31559" y="1961231"/>
                </a:lnTo>
                <a:lnTo>
                  <a:pt x="14905" y="1880268"/>
                </a:lnTo>
                <a:cubicBezTo>
                  <a:pt x="12271" y="1874644"/>
                  <a:pt x="-805" y="1860096"/>
                  <a:pt x="2188" y="1847922"/>
                </a:cubicBezTo>
                <a:lnTo>
                  <a:pt x="21879" y="1779161"/>
                </a:lnTo>
                <a:lnTo>
                  <a:pt x="27968" y="1733684"/>
                </a:lnTo>
                <a:cubicBezTo>
                  <a:pt x="25035" y="1726530"/>
                  <a:pt x="21617" y="1619937"/>
                  <a:pt x="16511" y="1614373"/>
                </a:cubicBezTo>
                <a:cubicBezTo>
                  <a:pt x="47946" y="1547691"/>
                  <a:pt x="4394" y="1556097"/>
                  <a:pt x="12613" y="1479987"/>
                </a:cubicBezTo>
                <a:cubicBezTo>
                  <a:pt x="15110" y="1387360"/>
                  <a:pt x="4986" y="1320420"/>
                  <a:pt x="4190" y="1214801"/>
                </a:cubicBezTo>
                <a:cubicBezTo>
                  <a:pt x="3611" y="1152457"/>
                  <a:pt x="-6268" y="1080052"/>
                  <a:pt x="6503" y="966549"/>
                </a:cubicBezTo>
                <a:cubicBezTo>
                  <a:pt x="10182" y="901722"/>
                  <a:pt x="25065" y="884915"/>
                  <a:pt x="20609" y="845066"/>
                </a:cubicBezTo>
                <a:cubicBezTo>
                  <a:pt x="20199" y="816540"/>
                  <a:pt x="19791" y="788014"/>
                  <a:pt x="19381" y="759488"/>
                </a:cubicBezTo>
                <a:lnTo>
                  <a:pt x="21672" y="741102"/>
                </a:lnTo>
                <a:lnTo>
                  <a:pt x="30720" y="737125"/>
                </a:lnTo>
                <a:lnTo>
                  <a:pt x="23211" y="691098"/>
                </a:lnTo>
                <a:cubicBezTo>
                  <a:pt x="25461" y="680873"/>
                  <a:pt x="43338" y="650431"/>
                  <a:pt x="42062" y="637700"/>
                </a:cubicBezTo>
                <a:cubicBezTo>
                  <a:pt x="23297" y="593852"/>
                  <a:pt x="30263" y="601340"/>
                  <a:pt x="41571" y="540174"/>
                </a:cubicBezTo>
                <a:cubicBezTo>
                  <a:pt x="35397" y="519975"/>
                  <a:pt x="35174" y="428356"/>
                  <a:pt x="46636" y="415352"/>
                </a:cubicBezTo>
                <a:cubicBezTo>
                  <a:pt x="48960" y="401821"/>
                  <a:pt x="44602" y="386587"/>
                  <a:pt x="56977" y="379461"/>
                </a:cubicBezTo>
                <a:cubicBezTo>
                  <a:pt x="71829" y="368123"/>
                  <a:pt x="47958" y="323384"/>
                  <a:pt x="65759" y="328645"/>
                </a:cubicBezTo>
                <a:cubicBezTo>
                  <a:pt x="49386" y="296830"/>
                  <a:pt x="65237" y="231983"/>
                  <a:pt x="72589" y="203608"/>
                </a:cubicBezTo>
                <a:cubicBezTo>
                  <a:pt x="75524" y="153257"/>
                  <a:pt x="77980" y="142710"/>
                  <a:pt x="78370" y="105992"/>
                </a:cubicBezTo>
                <a:cubicBezTo>
                  <a:pt x="80828" y="104127"/>
                  <a:pt x="70890" y="52128"/>
                  <a:pt x="70125" y="2513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Evolving Requirements of Today's Modern Workplace - MBO Partners">
            <a:extLst>
              <a:ext uri="{FF2B5EF4-FFF2-40B4-BE49-F238E27FC236}">
                <a16:creationId xmlns:a16="http://schemas.microsoft.com/office/drawing/2014/main" id="{912B188A-27E5-2ED7-5BF5-171CEF40DC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97" r="3385"/>
          <a:stretch/>
        </p:blipFill>
        <p:spPr bwMode="auto">
          <a:xfrm>
            <a:off x="7842932" y="-17"/>
            <a:ext cx="4349068" cy="3432349"/>
          </a:xfrm>
          <a:custGeom>
            <a:avLst/>
            <a:gdLst/>
            <a:ahLst/>
            <a:cxnLst/>
            <a:rect l="l" t="t" r="r" b="b"/>
            <a:pathLst>
              <a:path w="4349068" h="3428999">
                <a:moveTo>
                  <a:pt x="711944" y="0"/>
                </a:moveTo>
                <a:lnTo>
                  <a:pt x="4349068" y="0"/>
                </a:lnTo>
                <a:lnTo>
                  <a:pt x="4349068" y="3428999"/>
                </a:lnTo>
                <a:lnTo>
                  <a:pt x="32307" y="3428999"/>
                </a:lnTo>
                <a:lnTo>
                  <a:pt x="34693" y="3410051"/>
                </a:lnTo>
                <a:cubicBezTo>
                  <a:pt x="37039" y="3395347"/>
                  <a:pt x="38143" y="3381819"/>
                  <a:pt x="32792" y="3373027"/>
                </a:cubicBezTo>
                <a:cubicBezTo>
                  <a:pt x="29961" y="3298527"/>
                  <a:pt x="20335" y="3290617"/>
                  <a:pt x="14318" y="3222737"/>
                </a:cubicBezTo>
                <a:cubicBezTo>
                  <a:pt x="11384" y="3146284"/>
                  <a:pt x="-6116" y="3184007"/>
                  <a:pt x="2241" y="3118188"/>
                </a:cubicBezTo>
                <a:cubicBezTo>
                  <a:pt x="16306" y="3109217"/>
                  <a:pt x="34183" y="3024732"/>
                  <a:pt x="27952" y="3003808"/>
                </a:cubicBezTo>
                <a:cubicBezTo>
                  <a:pt x="27563" y="2966753"/>
                  <a:pt x="27366" y="2989870"/>
                  <a:pt x="27149" y="2944921"/>
                </a:cubicBezTo>
                <a:lnTo>
                  <a:pt x="41941" y="2877744"/>
                </a:lnTo>
                <a:cubicBezTo>
                  <a:pt x="36258" y="2880724"/>
                  <a:pt x="54303" y="2822146"/>
                  <a:pt x="53926" y="2807161"/>
                </a:cubicBezTo>
                <a:cubicBezTo>
                  <a:pt x="56083" y="2775643"/>
                  <a:pt x="30060" y="2769288"/>
                  <a:pt x="53334" y="2752347"/>
                </a:cubicBezTo>
                <a:lnTo>
                  <a:pt x="60008" y="2748299"/>
                </a:lnTo>
                <a:cubicBezTo>
                  <a:pt x="60210" y="2745962"/>
                  <a:pt x="60411" y="2743625"/>
                  <a:pt x="60613" y="2741288"/>
                </a:cubicBezTo>
                <a:cubicBezTo>
                  <a:pt x="60116" y="2737657"/>
                  <a:pt x="58269" y="2735847"/>
                  <a:pt x="53819" y="2737160"/>
                </a:cubicBezTo>
                <a:cubicBezTo>
                  <a:pt x="70191" y="2705347"/>
                  <a:pt x="64153" y="2699356"/>
                  <a:pt x="66799" y="2659631"/>
                </a:cubicBezTo>
                <a:cubicBezTo>
                  <a:pt x="77943" y="2612127"/>
                  <a:pt x="64846" y="2628594"/>
                  <a:pt x="86795" y="2573336"/>
                </a:cubicBezTo>
                <a:cubicBezTo>
                  <a:pt x="96119" y="2559732"/>
                  <a:pt x="108676" y="2541339"/>
                  <a:pt x="108890" y="2528057"/>
                </a:cubicBezTo>
                <a:lnTo>
                  <a:pt x="137074" y="2489594"/>
                </a:lnTo>
                <a:cubicBezTo>
                  <a:pt x="138076" y="2487774"/>
                  <a:pt x="138422" y="2473350"/>
                  <a:pt x="137897" y="2468303"/>
                </a:cubicBezTo>
                <a:lnTo>
                  <a:pt x="155171" y="2460480"/>
                </a:lnTo>
                <a:lnTo>
                  <a:pt x="147972" y="2423535"/>
                </a:lnTo>
                <a:lnTo>
                  <a:pt x="155293" y="2404394"/>
                </a:lnTo>
                <a:cubicBezTo>
                  <a:pt x="172891" y="2392610"/>
                  <a:pt x="160687" y="2347474"/>
                  <a:pt x="168818" y="2324643"/>
                </a:cubicBezTo>
                <a:cubicBezTo>
                  <a:pt x="169390" y="2297698"/>
                  <a:pt x="193082" y="2284202"/>
                  <a:pt x="198340" y="2255535"/>
                </a:cubicBezTo>
                <a:cubicBezTo>
                  <a:pt x="214268" y="2249648"/>
                  <a:pt x="228319" y="2207828"/>
                  <a:pt x="217338" y="2184679"/>
                </a:cubicBezTo>
                <a:lnTo>
                  <a:pt x="242924" y="2093132"/>
                </a:lnTo>
                <a:cubicBezTo>
                  <a:pt x="264937" y="2084587"/>
                  <a:pt x="280562" y="1985868"/>
                  <a:pt x="290446" y="1950235"/>
                </a:cubicBezTo>
                <a:cubicBezTo>
                  <a:pt x="308239" y="1920183"/>
                  <a:pt x="350073" y="1898905"/>
                  <a:pt x="361001" y="1861568"/>
                </a:cubicBezTo>
                <a:cubicBezTo>
                  <a:pt x="367163" y="1810687"/>
                  <a:pt x="352049" y="1869507"/>
                  <a:pt x="356015" y="1809499"/>
                </a:cubicBezTo>
                <a:cubicBezTo>
                  <a:pt x="355145" y="1754297"/>
                  <a:pt x="367821" y="1767680"/>
                  <a:pt x="375846" y="1693716"/>
                </a:cubicBezTo>
                <a:cubicBezTo>
                  <a:pt x="374712" y="1654244"/>
                  <a:pt x="382062" y="1627007"/>
                  <a:pt x="381776" y="1605195"/>
                </a:cubicBezTo>
                <a:cubicBezTo>
                  <a:pt x="389848" y="1568952"/>
                  <a:pt x="392552" y="1564518"/>
                  <a:pt x="396301" y="1516217"/>
                </a:cubicBezTo>
                <a:cubicBezTo>
                  <a:pt x="401397" y="1488452"/>
                  <a:pt x="428137" y="1457870"/>
                  <a:pt x="409866" y="1429841"/>
                </a:cubicBezTo>
                <a:cubicBezTo>
                  <a:pt x="422203" y="1412325"/>
                  <a:pt x="460064" y="1413592"/>
                  <a:pt x="442210" y="1380081"/>
                </a:cubicBezTo>
                <a:cubicBezTo>
                  <a:pt x="464590" y="1394128"/>
                  <a:pt x="443394" y="1335176"/>
                  <a:pt x="463662" y="1334891"/>
                </a:cubicBezTo>
                <a:cubicBezTo>
                  <a:pt x="480316" y="1336427"/>
                  <a:pt x="515162" y="1194568"/>
                  <a:pt x="519523" y="1185551"/>
                </a:cubicBezTo>
                <a:cubicBezTo>
                  <a:pt x="527731" y="1149210"/>
                  <a:pt x="536547" y="1148087"/>
                  <a:pt x="542909" y="1111168"/>
                </a:cubicBezTo>
                <a:cubicBezTo>
                  <a:pt x="555522" y="1057226"/>
                  <a:pt x="531818" y="1022543"/>
                  <a:pt x="543055" y="993353"/>
                </a:cubicBezTo>
                <a:cubicBezTo>
                  <a:pt x="559986" y="960214"/>
                  <a:pt x="580459" y="867450"/>
                  <a:pt x="592544" y="813953"/>
                </a:cubicBezTo>
                <a:cubicBezTo>
                  <a:pt x="604272" y="746430"/>
                  <a:pt x="608119" y="666470"/>
                  <a:pt x="613420" y="588218"/>
                </a:cubicBezTo>
                <a:cubicBezTo>
                  <a:pt x="604962" y="475380"/>
                  <a:pt x="590630" y="536119"/>
                  <a:pt x="596055" y="376479"/>
                </a:cubicBezTo>
                <a:lnTo>
                  <a:pt x="605018" y="280992"/>
                </a:lnTo>
                <a:cubicBezTo>
                  <a:pt x="604854" y="276227"/>
                  <a:pt x="610771" y="223140"/>
                  <a:pt x="610608" y="218374"/>
                </a:cubicBezTo>
                <a:lnTo>
                  <a:pt x="604880" y="188178"/>
                </a:lnTo>
                <a:lnTo>
                  <a:pt x="630913" y="152404"/>
                </a:lnTo>
                <a:cubicBezTo>
                  <a:pt x="640688" y="136342"/>
                  <a:pt x="647365" y="122048"/>
                  <a:pt x="663530" y="91810"/>
                </a:cubicBezTo>
                <a:lnTo>
                  <a:pt x="705264" y="301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BF40CBA0-DAE2-060E-EF6A-79D44C89F7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9904331"/>
              </p:ext>
            </p:extLst>
          </p:nvPr>
        </p:nvGraphicFramePr>
        <p:xfrm>
          <a:off x="1137033" y="2194101"/>
          <a:ext cx="5903847" cy="4054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917171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tacks of gold coins">
            <a:extLst>
              <a:ext uri="{FF2B5EF4-FFF2-40B4-BE49-F238E27FC236}">
                <a16:creationId xmlns:a16="http://schemas.microsoft.com/office/drawing/2014/main" id="{3851464D-F61D-B2BB-3B64-F51D67884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88" r="9091" b="1330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7363FD-7E77-4145-9483-331A807A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6802" cy="6858000"/>
          </a:xfrm>
          <a:prstGeom prst="rect">
            <a:avLst/>
          </a:prstGeom>
          <a:gradFill flip="none" rotWithShape="1">
            <a:gsLst>
              <a:gs pos="28000">
                <a:schemeClr val="bg2">
                  <a:alpha val="84000"/>
                </a:schemeClr>
              </a:gs>
              <a:gs pos="74000">
                <a:schemeClr val="bg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DF7B94-0839-C262-D6DC-6DC7F146F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Revenue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834E73-DFF6-3E98-F755-72C737DA29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 dirty="0"/>
              <a:t>Subscription Revenue: $6,000,000</a:t>
            </a:r>
          </a:p>
          <a:p>
            <a:pPr lvl="1"/>
            <a:r>
              <a:rPr lang="en-US" sz="2000" dirty="0"/>
              <a:t>Initial user base of 50,000 subscribers who will each pay a monthly subscription fee of $10 for 12 months</a:t>
            </a:r>
          </a:p>
          <a:p>
            <a:r>
              <a:rPr lang="en-US" sz="2000" dirty="0"/>
              <a:t>Partnership Revenue: $500,000</a:t>
            </a:r>
          </a:p>
          <a:p>
            <a:r>
              <a:rPr lang="en-US" sz="2000" dirty="0"/>
              <a:t>Advertising Revenue: $300,000</a:t>
            </a:r>
          </a:p>
          <a:p>
            <a:r>
              <a:rPr lang="en-US" sz="2000" dirty="0"/>
              <a:t>Total Revenue: $6,800,000</a:t>
            </a:r>
          </a:p>
          <a:p>
            <a:r>
              <a:rPr lang="en-US" sz="2000" dirty="0"/>
              <a:t>Profit: Total Revenue – Total Costs</a:t>
            </a:r>
          </a:p>
          <a:p>
            <a:r>
              <a:rPr lang="en-US" sz="2000" dirty="0"/>
              <a:t>Profit = $6,800,000 - $1,120,000 = $5,680,000</a:t>
            </a:r>
          </a:p>
          <a:p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Based on the provided revenue plan and estimated costs, </a:t>
            </a:r>
            <a:r>
              <a:rPr lang="en-US" sz="2000" b="1" dirty="0" err="1"/>
              <a:t>OpenPosture</a:t>
            </a:r>
            <a:r>
              <a:rPr lang="en-US" sz="2000" b="1" dirty="0"/>
              <a:t> is projected to achieve a profit of </a:t>
            </a:r>
            <a:r>
              <a:rPr lang="en-US" sz="2000" b="1" dirty="0">
                <a:solidFill>
                  <a:schemeClr val="accent5"/>
                </a:solidFill>
              </a:rPr>
              <a:t>$5,680,000 </a:t>
            </a:r>
            <a:r>
              <a:rPr lang="en-US" sz="2000" b="1" dirty="0"/>
              <a:t>in the first year.</a:t>
            </a:r>
          </a:p>
        </p:txBody>
      </p:sp>
    </p:spTree>
    <p:extLst>
      <p:ext uri="{BB962C8B-B14F-4D97-AF65-F5344CB8AC3E}">
        <p14:creationId xmlns:p14="http://schemas.microsoft.com/office/powerpoint/2010/main" val="1161702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C7958-50B7-7A86-33FD-B961CAA99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788" y="100671"/>
            <a:ext cx="10515600" cy="900478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n-US" dirty="0"/>
              <a:t>Cost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51CBD-5401-842C-8BE1-974790262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16514" y="1171603"/>
            <a:ext cx="3717074" cy="4802187"/>
          </a:xfrm>
          <a:solidFill>
            <a:schemeClr val="tx2">
              <a:lumMod val="10000"/>
              <a:lumOff val="90000"/>
            </a:schemeClr>
          </a:solidFill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Fixed Costs:</a:t>
            </a:r>
          </a:p>
          <a:p>
            <a:r>
              <a:rPr lang="en-US" b="1" dirty="0"/>
              <a:t>Development and Maintenance $200,000</a:t>
            </a:r>
          </a:p>
          <a:p>
            <a:r>
              <a:rPr lang="en-US" b="1" dirty="0"/>
              <a:t>Server and Hosting Fees: $50,000</a:t>
            </a:r>
          </a:p>
          <a:p>
            <a:r>
              <a:rPr lang="en-US" b="1" dirty="0"/>
              <a:t>Licensing and Software Fees: $30,000</a:t>
            </a:r>
          </a:p>
          <a:p>
            <a:r>
              <a:rPr lang="en-US" b="1" dirty="0"/>
              <a:t>Administrative Costs: $100,000</a:t>
            </a:r>
          </a:p>
          <a:p>
            <a:r>
              <a:rPr lang="en-US" b="1" dirty="0"/>
              <a:t>Marketing and Promotion: $300,000</a:t>
            </a:r>
          </a:p>
          <a:p>
            <a:r>
              <a:rPr lang="en-US" b="1" dirty="0"/>
              <a:t>Total Fixed Costs: $680,000</a:t>
            </a:r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E5034A8-D102-7CEA-DC33-6457790FD6BF}"/>
              </a:ext>
            </a:extLst>
          </p:cNvPr>
          <p:cNvSpPr txBox="1">
            <a:spLocks/>
          </p:cNvSpPr>
          <p:nvPr/>
        </p:nvSpPr>
        <p:spPr>
          <a:xfrm>
            <a:off x="6096000" y="1171603"/>
            <a:ext cx="3717074" cy="48021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b="1" dirty="0"/>
              <a:t>Variable Costs:</a:t>
            </a:r>
          </a:p>
          <a:p>
            <a:r>
              <a:rPr lang="en-US" sz="2200" b="1" dirty="0"/>
              <a:t>Customer Acquisition Costs: $150,000</a:t>
            </a:r>
          </a:p>
          <a:p>
            <a:r>
              <a:rPr lang="en-US" sz="2200" b="1" dirty="0"/>
              <a:t>Customer Support: $50,000</a:t>
            </a:r>
          </a:p>
          <a:p>
            <a:r>
              <a:rPr lang="en-US" sz="2200" b="1" dirty="0"/>
              <a:t>Transaction Fees: $80,000</a:t>
            </a:r>
          </a:p>
          <a:p>
            <a:r>
              <a:rPr lang="en-US" sz="2200" b="1" dirty="0"/>
              <a:t>Content Creation: $120,000</a:t>
            </a:r>
          </a:p>
          <a:p>
            <a:r>
              <a:rPr lang="en-US" sz="2200" b="1" dirty="0"/>
              <a:t>Hosting and Bandwidth Fees: $40,000</a:t>
            </a:r>
          </a:p>
          <a:p>
            <a:r>
              <a:rPr lang="en-US" sz="2200" b="1" dirty="0"/>
              <a:t>Total Variable Costs: $440,000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48BBDA-74AF-946E-62B4-B8EB51823B01}"/>
              </a:ext>
            </a:extLst>
          </p:cNvPr>
          <p:cNvSpPr txBox="1"/>
          <p:nvPr/>
        </p:nvSpPr>
        <p:spPr>
          <a:xfrm>
            <a:off x="739699" y="6225152"/>
            <a:ext cx="10357624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Total Costs: $1,120,000</a:t>
            </a:r>
          </a:p>
        </p:txBody>
      </p:sp>
    </p:spTree>
    <p:extLst>
      <p:ext uri="{BB962C8B-B14F-4D97-AF65-F5344CB8AC3E}">
        <p14:creationId xmlns:p14="http://schemas.microsoft.com/office/powerpoint/2010/main" val="1032965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5EBC18B6-E5C3-4AD1-97A4-E6A3477A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1B3FBF-3B43-6D33-57D4-1FC69A75D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1078992"/>
            <a:ext cx="6272784" cy="1545336"/>
          </a:xfrm>
          <a:solidFill>
            <a:schemeClr val="accent2">
              <a:lumMod val="20000"/>
              <a:lumOff val="80000"/>
            </a:schemeClr>
          </a:solidFill>
        </p:spPr>
        <p:txBody>
          <a:bodyPr anchor="b">
            <a:normAutofit/>
          </a:bodyPr>
          <a:lstStyle/>
          <a:p>
            <a:r>
              <a:rPr lang="en-US" sz="8800" dirty="0"/>
              <a:t>Key Partners</a:t>
            </a: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136A4AB6-B72B-4CC6-ADCF-BE807B6C3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0392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6" name="Picture 4" descr="New Data From Deloitte and the Alliance for Board Diversity (ABD) Reveals  Continued Focus is Necessary for Fortune 500 Boards to be More  Representative of the US Population">
            <a:extLst>
              <a:ext uri="{FF2B5EF4-FFF2-40B4-BE49-F238E27FC236}">
                <a16:creationId xmlns:a16="http://schemas.microsoft.com/office/drawing/2014/main" id="{3495A7BD-DEF4-8221-0B8A-4913F95979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17" r="1" b="1187"/>
          <a:stretch/>
        </p:blipFill>
        <p:spPr bwMode="auto">
          <a:xfrm>
            <a:off x="7498080" y="4583429"/>
            <a:ext cx="4507992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7" name="Rectangle 3086">
            <a:extLst>
              <a:ext uri="{FF2B5EF4-FFF2-40B4-BE49-F238E27FC236}">
                <a16:creationId xmlns:a16="http://schemas.microsoft.com/office/drawing/2014/main" id="{B35D540D-9486-4236-952A-F72DC52D79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1792" y="2935541"/>
            <a:ext cx="62179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6260F-A22A-F05E-3FCB-984B29F73A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3355848"/>
            <a:ext cx="6272784" cy="804673"/>
          </a:xfrm>
          <a:solidFill>
            <a:schemeClr val="accent6">
              <a:lumMod val="20000"/>
              <a:lumOff val="80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/>
              <a:t>Chiropractors across USA</a:t>
            </a:r>
          </a:p>
        </p:txBody>
      </p:sp>
      <p:pic>
        <p:nvPicPr>
          <p:cNvPr id="3078" name="Picture 6" descr="Home | University of Missouri - Kansas City">
            <a:extLst>
              <a:ext uri="{FF2B5EF4-FFF2-40B4-BE49-F238E27FC236}">
                <a16:creationId xmlns:a16="http://schemas.microsoft.com/office/drawing/2014/main" id="{E0B6EA05-386F-6E73-7A76-19107AC798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87" r="1" b="1"/>
          <a:stretch/>
        </p:blipFill>
        <p:spPr bwMode="auto">
          <a:xfrm>
            <a:off x="7684008" y="2308860"/>
            <a:ext cx="4507992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Chiropractic Care | Spartanburg Regional">
            <a:extLst>
              <a:ext uri="{FF2B5EF4-FFF2-40B4-BE49-F238E27FC236}">
                <a16:creationId xmlns:a16="http://schemas.microsoft.com/office/drawing/2014/main" id="{A0D7A8AB-6D1F-197D-EF68-A0AF41D864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320" r="2" b="2"/>
          <a:stretch/>
        </p:blipFill>
        <p:spPr bwMode="auto">
          <a:xfrm>
            <a:off x="7684008" y="71535"/>
            <a:ext cx="4507992" cy="224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01CF104-83A6-5AF4-5EA1-6A4B12C05432}"/>
              </a:ext>
            </a:extLst>
          </p:cNvPr>
          <p:cNvSpPr txBox="1">
            <a:spLocks/>
          </p:cNvSpPr>
          <p:nvPr/>
        </p:nvSpPr>
        <p:spPr>
          <a:xfrm>
            <a:off x="621792" y="4181092"/>
            <a:ext cx="6272784" cy="80467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UMKC Sports Medicine Staff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FF21949-CE6F-9AC5-06F4-12D669F707B6}"/>
              </a:ext>
            </a:extLst>
          </p:cNvPr>
          <p:cNvSpPr txBox="1">
            <a:spLocks/>
          </p:cNvSpPr>
          <p:nvPr/>
        </p:nvSpPr>
        <p:spPr>
          <a:xfrm>
            <a:off x="594360" y="4985765"/>
            <a:ext cx="6272784" cy="80467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200" dirty="0"/>
              <a:t>Global Corporate Wellness Programs</a:t>
            </a:r>
          </a:p>
        </p:txBody>
      </p:sp>
    </p:spTree>
    <p:extLst>
      <p:ext uri="{BB962C8B-B14F-4D97-AF65-F5344CB8AC3E}">
        <p14:creationId xmlns:p14="http://schemas.microsoft.com/office/powerpoint/2010/main" val="3651677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369</Words>
  <Application>Microsoft Macintosh PowerPoint</Application>
  <PresentationFormat>Widescreen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OpenPosture</vt:lpstr>
      <vt:lpstr>PowerPoint Presentation</vt:lpstr>
      <vt:lpstr>PowerPoint Presentation</vt:lpstr>
      <vt:lpstr>PowerPoint Presentation</vt:lpstr>
      <vt:lpstr>OpenPosture will help detect</vt:lpstr>
      <vt:lpstr>OpenPosture will market to</vt:lpstr>
      <vt:lpstr>Revenue Streams</vt:lpstr>
      <vt:lpstr>Cost Structure</vt:lpstr>
      <vt:lpstr>Key Partners</vt:lpstr>
      <vt:lpstr>Channels</vt:lpstr>
      <vt:lpstr>Competitive Advantage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OpenPosture</dc:title>
  <dc:creator>Ally Ryan</dc:creator>
  <cp:lastModifiedBy>Ally Ryan</cp:lastModifiedBy>
  <cp:revision>2</cp:revision>
  <dcterms:created xsi:type="dcterms:W3CDTF">2024-03-04T23:34:59Z</dcterms:created>
  <dcterms:modified xsi:type="dcterms:W3CDTF">2024-03-05T01:00:23Z</dcterms:modified>
</cp:coreProperties>
</file>

<file path=docProps/thumbnail.jpeg>
</file>